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6" r:id="rId10"/>
    <p:sldId id="267"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DM Sans Bold" panose="020B0604020202020204" charset="0"/>
      <p:regular r:id="rId16"/>
    </p:embeddedFont>
    <p:embeddedFont>
      <p:font typeface="DM Sans" panose="020B0604020202020204" charset="0"/>
      <p:regular r:id="rId17"/>
      <p:bold r:id="rId18"/>
      <p:italic r:id="rId19"/>
      <p:boldItalic r:id="rId20"/>
    </p:embeddedFont>
    <p:embeddedFont>
      <p:font typeface="Oswald Bold" panose="020B0604020202020204" charset="0"/>
      <p:regular r:id="rId21"/>
    </p:embeddedFont>
    <p:embeddedFont>
      <p:font typeface="Open Sauce Bold" panose="020B0604020202020204" charset="0"/>
      <p:regular r:id="rId22"/>
    </p:embeddedFont>
    <p:embeddedFont>
      <p:font typeface="Montserrat Medium" panose="020B0604020202020204" charset="0"/>
      <p:regular r:id="rId23"/>
      <p:italic r:id="rId24"/>
    </p:embeddedFont>
    <p:embeddedFont>
      <p:font typeface="Rustic Printed" panose="020B0604020202020204" charset="0"/>
      <p:regular r:id="rId25"/>
    </p:embeddedFont>
    <p:embeddedFont>
      <p:font typeface="Open Sauce" panose="020B0604020202020204" charset="0"/>
      <p:regular r:id="rId26"/>
    </p:embeddedFont>
    <p:embeddedFont>
      <p:font typeface="Now Bold" panose="020B0604020202020204" charset="0"/>
      <p:regular r:id="rId27"/>
    </p:embeddedFont>
    <p:embeddedFont>
      <p:font typeface="Oswald" panose="020B0604020202020204" charset="0"/>
      <p:regular r:id="rId28"/>
      <p:bold r:id="rId29"/>
    </p:embeddedFont>
    <p:embeddedFont>
      <p:font typeface="Montserrat Bold" panose="020B0604020202020204" charset="0"/>
      <p:regular r:id="rId30"/>
    </p:embeddedFont>
    <p:embeddedFont>
      <p:font typeface="DM Sans Italics"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027"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9.png"/><Relationship Id="rId18" Type="http://schemas.openxmlformats.org/officeDocument/2006/relationships/image" Target="../media/image37.svg"/><Relationship Id="rId26" Type="http://schemas.openxmlformats.org/officeDocument/2006/relationships/image" Target="../media/image45.svg"/><Relationship Id="rId3" Type="http://schemas.openxmlformats.org/officeDocument/2006/relationships/image" Target="../media/image14.png"/><Relationship Id="rId21" Type="http://schemas.openxmlformats.org/officeDocument/2006/relationships/image" Target="../media/image23.png"/><Relationship Id="rId7" Type="http://schemas.openxmlformats.org/officeDocument/2006/relationships/image" Target="../media/image16.png"/><Relationship Id="rId12" Type="http://schemas.openxmlformats.org/officeDocument/2006/relationships/image" Target="../media/image31.svg"/><Relationship Id="rId17" Type="http://schemas.openxmlformats.org/officeDocument/2006/relationships/image" Target="../media/image21.png"/><Relationship Id="rId25" Type="http://schemas.openxmlformats.org/officeDocument/2006/relationships/image" Target="../media/image25.png"/><Relationship Id="rId2" Type="http://schemas.openxmlformats.org/officeDocument/2006/relationships/image" Target="../media/image8.jpe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8.png"/><Relationship Id="rId24" Type="http://schemas.openxmlformats.org/officeDocument/2006/relationships/image" Target="../media/image43.svg"/><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4.png"/><Relationship Id="rId28" Type="http://schemas.openxmlformats.org/officeDocument/2006/relationships/image" Target="../media/image47.svg"/><Relationship Id="rId10" Type="http://schemas.openxmlformats.org/officeDocument/2006/relationships/image" Target="../media/image29.svg"/><Relationship Id="rId19" Type="http://schemas.openxmlformats.org/officeDocument/2006/relationships/image" Target="../media/image22.png"/><Relationship Id="rId4" Type="http://schemas.openxmlformats.org/officeDocument/2006/relationships/image" Target="../media/image23.svg"/><Relationship Id="rId9" Type="http://schemas.openxmlformats.org/officeDocument/2006/relationships/image" Target="../media/image17.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280225" y="4178838"/>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9144000" y="-1617637"/>
            <a:ext cx="4002084" cy="4002084"/>
          </a:xfrm>
          <a:custGeom>
            <a:avLst/>
            <a:gdLst/>
            <a:ahLst/>
            <a:cxnLst/>
            <a:rect l="l" t="t" r="r" b="b"/>
            <a:pathLst>
              <a:path w="4002084" h="4002084">
                <a:moveTo>
                  <a:pt x="0" y="0"/>
                </a:moveTo>
                <a:lnTo>
                  <a:pt x="4002084" y="0"/>
                </a:lnTo>
                <a:lnTo>
                  <a:pt x="4002084" y="4002084"/>
                </a:lnTo>
                <a:lnTo>
                  <a:pt x="0" y="40020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a:grpSpLocks noChangeAspect="1"/>
          </p:cNvGrpSpPr>
          <p:nvPr/>
        </p:nvGrpSpPr>
        <p:grpSpPr>
          <a:xfrm>
            <a:off x="9854623" y="625706"/>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sp>
      </p:grpSp>
      <p:sp>
        <p:nvSpPr>
          <p:cNvPr id="8" name="Freeform 8"/>
          <p:cNvSpPr/>
          <p:nvPr/>
        </p:nvSpPr>
        <p:spPr>
          <a:xfrm rot="-909437">
            <a:off x="-3333550" y="8105875"/>
            <a:ext cx="4362250" cy="4362250"/>
          </a:xfrm>
          <a:custGeom>
            <a:avLst/>
            <a:gdLst/>
            <a:ahLst/>
            <a:cxnLst/>
            <a:rect l="l" t="t" r="r" b="b"/>
            <a:pathLst>
              <a:path w="4362250" h="4362250">
                <a:moveTo>
                  <a:pt x="0" y="0"/>
                </a:moveTo>
                <a:lnTo>
                  <a:pt x="4362250" y="0"/>
                </a:lnTo>
                <a:lnTo>
                  <a:pt x="4362250" y="4362250"/>
                </a:lnTo>
                <a:lnTo>
                  <a:pt x="0" y="43622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28700" y="668642"/>
            <a:ext cx="3617635" cy="951136"/>
          </a:xfrm>
          <a:custGeom>
            <a:avLst/>
            <a:gdLst/>
            <a:ahLst/>
            <a:cxnLst/>
            <a:rect l="l" t="t" r="r" b="b"/>
            <a:pathLst>
              <a:path w="3617635" h="951136">
                <a:moveTo>
                  <a:pt x="0" y="0"/>
                </a:moveTo>
                <a:lnTo>
                  <a:pt x="3617635" y="0"/>
                </a:lnTo>
                <a:lnTo>
                  <a:pt x="3617635" y="951136"/>
                </a:lnTo>
                <a:lnTo>
                  <a:pt x="0" y="951136"/>
                </a:lnTo>
                <a:lnTo>
                  <a:pt x="0" y="0"/>
                </a:lnTo>
                <a:close/>
              </a:path>
            </a:pathLst>
          </a:custGeom>
          <a:blipFill>
            <a:blip r:embed="rId5"/>
            <a:stretch>
              <a:fillRect/>
            </a:stretch>
          </a:blipFill>
        </p:spPr>
      </p:sp>
      <p:sp>
        <p:nvSpPr>
          <p:cNvPr id="10" name="TextBox 10"/>
          <p:cNvSpPr txBox="1"/>
          <p:nvPr/>
        </p:nvSpPr>
        <p:spPr>
          <a:xfrm>
            <a:off x="1028700" y="6879071"/>
            <a:ext cx="7913921" cy="2331604"/>
          </a:xfrm>
          <a:prstGeom prst="rect">
            <a:avLst/>
          </a:prstGeom>
        </p:spPr>
        <p:txBody>
          <a:bodyPr lIns="0" tIns="0" rIns="0" bIns="0" rtlCol="0" anchor="t">
            <a:spAutoFit/>
          </a:bodyPr>
          <a:lstStyle/>
          <a:p>
            <a:pPr algn="l">
              <a:lnSpc>
                <a:spcPts val="3727"/>
              </a:lnSpc>
            </a:pPr>
            <a:r>
              <a:rPr lang="en-US" sz="3030">
                <a:solidFill>
                  <a:srgbClr val="56AEFF"/>
                </a:solidFill>
                <a:latin typeface="DM Sans Italics"/>
              </a:rPr>
              <a:t>Presented by: Team Envision</a:t>
            </a:r>
          </a:p>
          <a:p>
            <a:pPr algn="l">
              <a:lnSpc>
                <a:spcPts val="3727"/>
              </a:lnSpc>
            </a:pPr>
            <a:r>
              <a:rPr lang="en-US" sz="3030">
                <a:solidFill>
                  <a:srgbClr val="FFFBFB"/>
                </a:solidFill>
                <a:latin typeface="DM Sans Italics"/>
              </a:rPr>
              <a:t>Tharunaditya Anuganti</a:t>
            </a:r>
          </a:p>
          <a:p>
            <a:pPr algn="l">
              <a:lnSpc>
                <a:spcPts val="3727"/>
              </a:lnSpc>
            </a:pPr>
            <a:r>
              <a:rPr lang="en-US" sz="3030">
                <a:solidFill>
                  <a:srgbClr val="FFFBFB"/>
                </a:solidFill>
                <a:latin typeface="DM Sans Italics"/>
              </a:rPr>
              <a:t>Karthik Reddy Nallamilli</a:t>
            </a:r>
          </a:p>
          <a:p>
            <a:pPr algn="l">
              <a:lnSpc>
                <a:spcPts val="3727"/>
              </a:lnSpc>
            </a:pPr>
            <a:r>
              <a:rPr lang="en-US" sz="3030">
                <a:solidFill>
                  <a:srgbClr val="FFFBFB"/>
                </a:solidFill>
                <a:latin typeface="DM Sans Italics"/>
              </a:rPr>
              <a:t>Sandeep Goud A</a:t>
            </a:r>
          </a:p>
          <a:p>
            <a:pPr marL="0" lvl="0" indent="0" algn="l">
              <a:lnSpc>
                <a:spcPts val="3727"/>
              </a:lnSpc>
              <a:spcBef>
                <a:spcPct val="0"/>
              </a:spcBef>
            </a:pPr>
            <a:r>
              <a:rPr lang="en-US" sz="3030">
                <a:solidFill>
                  <a:srgbClr val="FFFBFB"/>
                </a:solidFill>
                <a:latin typeface="DM Sans Italics"/>
              </a:rPr>
              <a:t>Nandu Goud Kalimera</a:t>
            </a:r>
          </a:p>
        </p:txBody>
      </p:sp>
      <p:grpSp>
        <p:nvGrpSpPr>
          <p:cNvPr id="11" name="Group 11"/>
          <p:cNvGrpSpPr/>
          <p:nvPr/>
        </p:nvGrpSpPr>
        <p:grpSpPr>
          <a:xfrm>
            <a:off x="1028700" y="2027457"/>
            <a:ext cx="10502481" cy="4627919"/>
            <a:chOff x="0" y="0"/>
            <a:chExt cx="14003307" cy="6170558"/>
          </a:xfrm>
        </p:grpSpPr>
        <p:sp>
          <p:nvSpPr>
            <p:cNvPr id="12" name="TextBox 12"/>
            <p:cNvSpPr txBox="1"/>
            <p:nvPr/>
          </p:nvSpPr>
          <p:spPr>
            <a:xfrm>
              <a:off x="0" y="-9525"/>
              <a:ext cx="14003307" cy="4431086"/>
            </a:xfrm>
            <a:prstGeom prst="rect">
              <a:avLst/>
            </a:prstGeom>
          </p:spPr>
          <p:txBody>
            <a:bodyPr lIns="0" tIns="0" rIns="0" bIns="0" rtlCol="0" anchor="t">
              <a:spAutoFit/>
            </a:bodyPr>
            <a:lstStyle/>
            <a:p>
              <a:pPr algn="l">
                <a:lnSpc>
                  <a:spcPts val="13002"/>
                </a:lnSpc>
              </a:pPr>
              <a:r>
                <a:rPr lang="en-US" sz="10835">
                  <a:solidFill>
                    <a:srgbClr val="FFFBFB"/>
                  </a:solidFill>
                  <a:latin typeface="Now Bold"/>
                </a:rPr>
                <a:t>HUMAN RESOURCE </a:t>
              </a:r>
            </a:p>
          </p:txBody>
        </p:sp>
        <p:sp>
          <p:nvSpPr>
            <p:cNvPr id="13" name="TextBox 13"/>
            <p:cNvSpPr txBox="1"/>
            <p:nvPr/>
          </p:nvSpPr>
          <p:spPr>
            <a:xfrm>
              <a:off x="25400" y="4231251"/>
              <a:ext cx="12529363" cy="1939307"/>
            </a:xfrm>
            <a:prstGeom prst="rect">
              <a:avLst/>
            </a:prstGeom>
          </p:spPr>
          <p:txBody>
            <a:bodyPr lIns="0" tIns="0" rIns="0" bIns="0" rtlCol="0" anchor="t">
              <a:spAutoFit/>
            </a:bodyPr>
            <a:lstStyle/>
            <a:p>
              <a:pPr algn="l">
                <a:lnSpc>
                  <a:spcPts val="11408"/>
                </a:lnSpc>
              </a:pPr>
              <a:r>
                <a:rPr lang="en-US" sz="9506" dirty="0">
                  <a:solidFill>
                    <a:srgbClr val="56AEFF"/>
                  </a:solidFill>
                  <a:latin typeface="Now Bold"/>
                </a:rPr>
                <a:t>MANAGEMENT</a:t>
              </a:r>
            </a:p>
          </p:txBody>
        </p:sp>
      </p:grpSp>
      <p:sp>
        <p:nvSpPr>
          <p:cNvPr id="14" name="Freeform 14"/>
          <p:cNvSpPr/>
          <p:nvPr/>
        </p:nvSpPr>
        <p:spPr>
          <a:xfrm rot="-909437">
            <a:off x="3117013" y="-4230965"/>
            <a:ext cx="4362250" cy="4362250"/>
          </a:xfrm>
          <a:custGeom>
            <a:avLst/>
            <a:gdLst/>
            <a:ahLst/>
            <a:cxnLst/>
            <a:rect l="l" t="t" r="r" b="b"/>
            <a:pathLst>
              <a:path w="4362250" h="4362250">
                <a:moveTo>
                  <a:pt x="0" y="0"/>
                </a:moveTo>
                <a:lnTo>
                  <a:pt x="4362250" y="0"/>
                </a:lnTo>
                <a:lnTo>
                  <a:pt x="4362250" y="4362250"/>
                </a:lnTo>
                <a:lnTo>
                  <a:pt x="0" y="43622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5157161" y="1818354"/>
            <a:ext cx="7973677" cy="5989717"/>
          </a:xfrm>
          <a:prstGeom prst="rect">
            <a:avLst/>
          </a:prstGeom>
        </p:spPr>
        <p:txBody>
          <a:bodyPr lIns="0" tIns="0" rIns="0" bIns="0" rtlCol="0" anchor="t">
            <a:spAutoFit/>
          </a:bodyPr>
          <a:lstStyle/>
          <a:p>
            <a:pPr marL="0" lvl="0" indent="0" algn="ctr">
              <a:lnSpc>
                <a:spcPts val="15866"/>
              </a:lnSpc>
            </a:pPr>
            <a:r>
              <a:rPr lang="en-US" sz="13100" spc="-1133" dirty="0">
                <a:solidFill>
                  <a:srgbClr val="0B4E7C"/>
                </a:solidFill>
                <a:latin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2874003"/>
            <a:ext cx="2613061" cy="248332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2874003"/>
            <a:ext cx="2613061" cy="248332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549366"/>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549366"/>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22" name="Group 22"/>
          <p:cNvGrpSpPr/>
          <p:nvPr/>
        </p:nvGrpSpPr>
        <p:grpSpPr>
          <a:xfrm>
            <a:off x="8705275" y="2907177"/>
            <a:ext cx="2613061" cy="2450148"/>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549366"/>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1" name="TextBox 31"/>
          <p:cNvSpPr txBox="1"/>
          <p:nvPr/>
        </p:nvSpPr>
        <p:spPr>
          <a:xfrm>
            <a:off x="2986667" y="150411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dirty="0">
                <a:solidFill>
                  <a:srgbClr val="56AEFF"/>
                </a:solidFill>
                <a:latin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Introduction</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Objectives</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582446"/>
            <a:ext cx="2318467" cy="652615"/>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Features and Functionalities</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05</a:t>
            </a:r>
          </a:p>
        </p:txBody>
      </p:sp>
      <p:sp>
        <p:nvSpPr>
          <p:cNvPr id="38" name="TextBox 38"/>
          <p:cNvSpPr txBox="1"/>
          <p:nvPr/>
        </p:nvSpPr>
        <p:spPr>
          <a:xfrm>
            <a:off x="5991861" y="7582446"/>
            <a:ext cx="2318467" cy="652615"/>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Features and Functionalities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06</a:t>
            </a:r>
          </a:p>
        </p:txBody>
      </p:sp>
      <p:sp>
        <p:nvSpPr>
          <p:cNvPr id="40" name="TextBox 40"/>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Technologies</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Conclusion</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10562" y="-379371"/>
            <a:ext cx="5542954" cy="11045743"/>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5745960" y="1057275"/>
            <a:ext cx="9727964" cy="885825"/>
          </a:xfrm>
          <a:prstGeom prst="rect">
            <a:avLst/>
          </a:prstGeom>
        </p:spPr>
        <p:txBody>
          <a:bodyPr lIns="0" tIns="0" rIns="0" bIns="0" rtlCol="0" anchor="t">
            <a:spAutoFit/>
          </a:bodyPr>
          <a:lstStyle/>
          <a:p>
            <a:pPr algn="l">
              <a:lnSpc>
                <a:spcPts val="6900"/>
              </a:lnSpc>
            </a:pPr>
            <a:r>
              <a:rPr lang="en-US" sz="6000">
                <a:solidFill>
                  <a:srgbClr val="FFFBFB"/>
                </a:solidFill>
                <a:latin typeface="Montserrat Bold"/>
              </a:rPr>
              <a:t>INTRODUCTION</a:t>
            </a:r>
          </a:p>
        </p:txBody>
      </p:sp>
      <p:sp>
        <p:nvSpPr>
          <p:cNvPr id="4" name="TextBox 4"/>
          <p:cNvSpPr txBox="1"/>
          <p:nvPr/>
        </p:nvSpPr>
        <p:spPr>
          <a:xfrm>
            <a:off x="5745960" y="2318481"/>
            <a:ext cx="11513340" cy="3189605"/>
          </a:xfrm>
          <a:prstGeom prst="rect">
            <a:avLst/>
          </a:prstGeom>
        </p:spPr>
        <p:txBody>
          <a:bodyPr lIns="0" tIns="0" rIns="0" bIns="0" rtlCol="0" anchor="t">
            <a:spAutoFit/>
          </a:bodyPr>
          <a:lstStyle/>
          <a:p>
            <a:pPr algn="just">
              <a:lnSpc>
                <a:spcPts val="3220"/>
              </a:lnSpc>
              <a:spcBef>
                <a:spcPct val="0"/>
              </a:spcBef>
            </a:pPr>
            <a:r>
              <a:rPr lang="en-US" sz="2300" dirty="0">
                <a:solidFill>
                  <a:srgbClr val="FFFBFB"/>
                </a:solidFill>
                <a:latin typeface="Montserrat Medium"/>
              </a:rPr>
              <a:t>The HRMS is a comprehensive web-based application designed to streamline and automate HR processes, addressing the critical needs of efficient human resource management. It manages employee information, attendance, payroll, recruitment, and leaves, reducing the administrative burden on HR staff. This allows HR to focus on strategic activities, enhancing employee engagement and organizational performance. By integrating various HR functions into one platform, the HRMS ensures data consistency, improves efficiency, and provides valuable insights through analytics and reporting.</a:t>
            </a:r>
          </a:p>
        </p:txBody>
      </p:sp>
      <p:sp>
        <p:nvSpPr>
          <p:cNvPr id="5" name="TextBox 5"/>
          <p:cNvSpPr txBox="1"/>
          <p:nvPr/>
        </p:nvSpPr>
        <p:spPr>
          <a:xfrm>
            <a:off x="5745960" y="5756422"/>
            <a:ext cx="5560576" cy="2507361"/>
          </a:xfrm>
          <a:prstGeom prst="rect">
            <a:avLst/>
          </a:prstGeom>
        </p:spPr>
        <p:txBody>
          <a:bodyPr lIns="0" tIns="0" rIns="0" bIns="0" rtlCol="0" anchor="t">
            <a:spAutoFit/>
          </a:bodyPr>
          <a:lstStyle/>
          <a:p>
            <a:pPr algn="l">
              <a:lnSpc>
                <a:spcPts val="3311"/>
              </a:lnSpc>
            </a:pPr>
            <a:r>
              <a:rPr lang="en-US" sz="2400">
                <a:solidFill>
                  <a:srgbClr val="FFFBFB"/>
                </a:solidFill>
                <a:latin typeface="DM Sans Bold"/>
              </a:rPr>
              <a:t>Key features:</a:t>
            </a:r>
          </a:p>
          <a:p>
            <a:pPr marL="518160" lvl="1" indent="-259080" algn="l">
              <a:lnSpc>
                <a:spcPts val="3311"/>
              </a:lnSpc>
              <a:buFont typeface="Arial"/>
              <a:buChar char="•"/>
            </a:pPr>
            <a:r>
              <a:rPr lang="en-US" sz="2400">
                <a:solidFill>
                  <a:srgbClr val="FFFBFB"/>
                </a:solidFill>
                <a:latin typeface="DM Sans"/>
              </a:rPr>
              <a:t>Employee information management</a:t>
            </a:r>
          </a:p>
          <a:p>
            <a:pPr marL="518160" lvl="1" indent="-259080" algn="l">
              <a:lnSpc>
                <a:spcPts val="3311"/>
              </a:lnSpc>
              <a:buFont typeface="Arial"/>
              <a:buChar char="•"/>
            </a:pPr>
            <a:r>
              <a:rPr lang="en-US" sz="2400">
                <a:solidFill>
                  <a:srgbClr val="FFFBFB"/>
                </a:solidFill>
                <a:latin typeface="DM Sans"/>
              </a:rPr>
              <a:t>Attendance tracking</a:t>
            </a:r>
          </a:p>
          <a:p>
            <a:pPr marL="518160" lvl="1" indent="-259080" algn="l">
              <a:lnSpc>
                <a:spcPts val="3311"/>
              </a:lnSpc>
              <a:buFont typeface="Arial"/>
              <a:buChar char="•"/>
            </a:pPr>
            <a:r>
              <a:rPr lang="en-US" sz="2400">
                <a:solidFill>
                  <a:srgbClr val="FFFBFB"/>
                </a:solidFill>
                <a:latin typeface="DM Sans"/>
              </a:rPr>
              <a:t>Payroll processing</a:t>
            </a:r>
          </a:p>
          <a:p>
            <a:pPr marL="518160" lvl="1" indent="-259080" algn="l">
              <a:lnSpc>
                <a:spcPts val="3311"/>
              </a:lnSpc>
              <a:buFont typeface="Arial"/>
              <a:buChar char="•"/>
            </a:pPr>
            <a:r>
              <a:rPr lang="en-US" sz="2400">
                <a:solidFill>
                  <a:srgbClr val="FFFBFB"/>
                </a:solidFill>
                <a:latin typeface="DM Sans"/>
              </a:rPr>
              <a:t>Recruitment handling</a:t>
            </a:r>
          </a:p>
          <a:p>
            <a:pPr marL="518160" lvl="1" indent="-259080" algn="l">
              <a:lnSpc>
                <a:spcPts val="3311"/>
              </a:lnSpc>
              <a:buFont typeface="Arial"/>
              <a:buChar char="•"/>
            </a:pPr>
            <a:r>
              <a:rPr lang="en-US" sz="2400">
                <a:solidFill>
                  <a:srgbClr val="FFFBFB"/>
                </a:solidFill>
                <a:latin typeface="DM Sans"/>
              </a:rPr>
              <a:t>Leave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931806"/>
            <a:ext cx="5236727" cy="789023"/>
          </a:xfrm>
          <a:prstGeom prst="rect">
            <a:avLst/>
          </a:prstGeom>
        </p:spPr>
        <p:txBody>
          <a:bodyPr lIns="0" tIns="0" rIns="0" bIns="0" rtlCol="0" anchor="t">
            <a:spAutoFit/>
          </a:bodyPr>
          <a:lstStyle/>
          <a:p>
            <a:pPr marL="0" lvl="0" indent="0" algn="l">
              <a:lnSpc>
                <a:spcPts val="6423"/>
              </a:lnSpc>
              <a:spcBef>
                <a:spcPct val="0"/>
              </a:spcBef>
            </a:pPr>
            <a:r>
              <a:rPr lang="en-US" sz="4588" spc="-91">
                <a:solidFill>
                  <a:srgbClr val="FFFBFB"/>
                </a:solidFill>
                <a:latin typeface="Open Sauce Bold"/>
              </a:rPr>
              <a:t>HRMS Objectives</a:t>
            </a:r>
          </a:p>
        </p:txBody>
      </p:sp>
      <p:sp>
        <p:nvSpPr>
          <p:cNvPr id="3" name="TextBox 3"/>
          <p:cNvSpPr txBox="1"/>
          <p:nvPr/>
        </p:nvSpPr>
        <p:spPr>
          <a:xfrm>
            <a:off x="1028700" y="2119165"/>
            <a:ext cx="5586304" cy="1222740"/>
          </a:xfrm>
          <a:prstGeom prst="rect">
            <a:avLst/>
          </a:prstGeom>
        </p:spPr>
        <p:txBody>
          <a:bodyPr lIns="0" tIns="0" rIns="0" bIns="0" rtlCol="0" anchor="t">
            <a:spAutoFit/>
          </a:bodyPr>
          <a:lstStyle/>
          <a:p>
            <a:pPr algn="l">
              <a:lnSpc>
                <a:spcPts val="3449"/>
              </a:lnSpc>
            </a:pPr>
            <a:r>
              <a:rPr lang="en-US" sz="2299">
                <a:solidFill>
                  <a:srgbClr val="FFFBFB"/>
                </a:solidFill>
                <a:latin typeface="Open Sauce"/>
              </a:rPr>
              <a:t>The HRMS is designed to achieve several key objectives:</a:t>
            </a:r>
          </a:p>
          <a:p>
            <a:pPr marL="0" lvl="0" indent="0" algn="l">
              <a:lnSpc>
                <a:spcPts val="3021"/>
              </a:lnSpc>
            </a:pPr>
            <a:endParaRPr lang="en-US" sz="2299">
              <a:solidFill>
                <a:srgbClr val="FFFBFB"/>
              </a:solidFill>
              <a:latin typeface="Open Sauce"/>
            </a:endParaRPr>
          </a:p>
        </p:txBody>
      </p:sp>
      <p:grpSp>
        <p:nvGrpSpPr>
          <p:cNvPr id="4" name="Group 4"/>
          <p:cNvGrpSpPr/>
          <p:nvPr/>
        </p:nvGrpSpPr>
        <p:grpSpPr>
          <a:xfrm>
            <a:off x="1028700" y="3470741"/>
            <a:ext cx="5334876" cy="2359262"/>
            <a:chOff x="0" y="-219509"/>
            <a:chExt cx="7113168" cy="3145683"/>
          </a:xfrm>
        </p:grpSpPr>
        <p:grpSp>
          <p:nvGrpSpPr>
            <p:cNvPr id="5" name="Group 5"/>
            <p:cNvGrpSpPr/>
            <p:nvPr/>
          </p:nvGrpSpPr>
          <p:grpSpPr>
            <a:xfrm>
              <a:off x="0" y="-219509"/>
              <a:ext cx="7113168" cy="3145683"/>
              <a:chOff x="0" y="-38100"/>
              <a:chExt cx="1234628" cy="545994"/>
            </a:xfrm>
          </p:grpSpPr>
          <p:sp>
            <p:nvSpPr>
              <p:cNvPr id="6" name="Freeform 6"/>
              <p:cNvSpPr/>
              <p:nvPr/>
            </p:nvSpPr>
            <p:spPr>
              <a:xfrm>
                <a:off x="0" y="48907"/>
                <a:ext cx="1234628" cy="458987"/>
              </a:xfrm>
              <a:custGeom>
                <a:avLst/>
                <a:gdLst/>
                <a:ahLst/>
                <a:cxnLst/>
                <a:rect l="l" t="t" r="r" b="b"/>
                <a:pathLst>
                  <a:path w="1234628" h="458987">
                    <a:moveTo>
                      <a:pt x="46438" y="0"/>
                    </a:moveTo>
                    <a:lnTo>
                      <a:pt x="1188190" y="0"/>
                    </a:lnTo>
                    <a:cubicBezTo>
                      <a:pt x="1213837" y="0"/>
                      <a:pt x="1234628" y="20791"/>
                      <a:pt x="1234628" y="46438"/>
                    </a:cubicBezTo>
                    <a:lnTo>
                      <a:pt x="1234628" y="412549"/>
                    </a:lnTo>
                    <a:cubicBezTo>
                      <a:pt x="1234628" y="438196"/>
                      <a:pt x="1213837" y="458987"/>
                      <a:pt x="1188190" y="458987"/>
                    </a:cubicBezTo>
                    <a:lnTo>
                      <a:pt x="46438" y="458987"/>
                    </a:lnTo>
                    <a:cubicBezTo>
                      <a:pt x="20791" y="458987"/>
                      <a:pt x="0" y="438196"/>
                      <a:pt x="0" y="412549"/>
                    </a:cubicBezTo>
                    <a:lnTo>
                      <a:pt x="0" y="46438"/>
                    </a:lnTo>
                    <a:cubicBezTo>
                      <a:pt x="0" y="20791"/>
                      <a:pt x="20791" y="0"/>
                      <a:pt x="46438" y="0"/>
                    </a:cubicBezTo>
                    <a:close/>
                  </a:path>
                </a:pathLst>
              </a:custGeom>
              <a:solidFill>
                <a:srgbClr val="FFFBFB"/>
              </a:solidFill>
              <a:ln w="104775" cap="rnd">
                <a:solidFill>
                  <a:srgbClr val="F3692D"/>
                </a:solidFill>
                <a:prstDash val="solid"/>
                <a:round/>
              </a:ln>
            </p:spPr>
          </p:sp>
          <p:sp>
            <p:nvSpPr>
              <p:cNvPr id="7" name="TextBox 7"/>
              <p:cNvSpPr txBox="1"/>
              <p:nvPr/>
            </p:nvSpPr>
            <p:spPr>
              <a:xfrm>
                <a:off x="0" y="-38100"/>
                <a:ext cx="1234628" cy="497087"/>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8" name="TextBox 8"/>
            <p:cNvSpPr txBox="1"/>
            <p:nvPr/>
          </p:nvSpPr>
          <p:spPr>
            <a:xfrm>
              <a:off x="829496" y="1386881"/>
              <a:ext cx="5577467" cy="1212511"/>
            </a:xfrm>
            <a:prstGeom prst="rect">
              <a:avLst/>
            </a:prstGeom>
          </p:spPr>
          <p:txBody>
            <a:bodyPr lIns="0" tIns="0" rIns="0" bIns="0" rtlCol="0" anchor="t">
              <a:spAutoFit/>
            </a:bodyPr>
            <a:lstStyle/>
            <a:p>
              <a:pPr algn="just">
                <a:lnSpc>
                  <a:spcPts val="2431"/>
                </a:lnSpc>
              </a:pPr>
              <a:r>
                <a:rPr lang="en-US" sz="1899" dirty="0">
                  <a:solidFill>
                    <a:srgbClr val="231F20"/>
                  </a:solidFill>
                  <a:latin typeface="Open Sauce"/>
                </a:rPr>
                <a:t>Automate routine HR tasks, allowing HR professionals to focus on strategic initiatives.</a:t>
              </a:r>
            </a:p>
          </p:txBody>
        </p:sp>
        <p:sp>
          <p:nvSpPr>
            <p:cNvPr id="9" name="TextBox 9"/>
            <p:cNvSpPr txBox="1"/>
            <p:nvPr/>
          </p:nvSpPr>
          <p:spPr>
            <a:xfrm>
              <a:off x="884553" y="764087"/>
              <a:ext cx="5467352" cy="495112"/>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Efficiency</a:t>
              </a:r>
            </a:p>
          </p:txBody>
        </p:sp>
      </p:grpSp>
      <p:grpSp>
        <p:nvGrpSpPr>
          <p:cNvPr id="10" name="Group 10"/>
          <p:cNvGrpSpPr/>
          <p:nvPr/>
        </p:nvGrpSpPr>
        <p:grpSpPr>
          <a:xfrm>
            <a:off x="6853631" y="1558060"/>
            <a:ext cx="5334876" cy="1911038"/>
            <a:chOff x="0" y="0"/>
            <a:chExt cx="1234628" cy="421638"/>
          </a:xfrm>
        </p:grpSpPr>
        <p:sp>
          <p:nvSpPr>
            <p:cNvPr id="11" name="Freeform 11"/>
            <p:cNvSpPr/>
            <p:nvPr/>
          </p:nvSpPr>
          <p:spPr>
            <a:xfrm>
              <a:off x="0" y="0"/>
              <a:ext cx="1234628" cy="421638"/>
            </a:xfrm>
            <a:custGeom>
              <a:avLst/>
              <a:gdLst/>
              <a:ahLst/>
              <a:cxnLst/>
              <a:rect l="l" t="t" r="r" b="b"/>
              <a:pathLst>
                <a:path w="1234628" h="421638">
                  <a:moveTo>
                    <a:pt x="46438" y="0"/>
                  </a:moveTo>
                  <a:lnTo>
                    <a:pt x="1188190" y="0"/>
                  </a:lnTo>
                  <a:cubicBezTo>
                    <a:pt x="1213837" y="0"/>
                    <a:pt x="1234628" y="20791"/>
                    <a:pt x="1234628" y="46438"/>
                  </a:cubicBezTo>
                  <a:lnTo>
                    <a:pt x="1234628" y="375200"/>
                  </a:lnTo>
                  <a:cubicBezTo>
                    <a:pt x="1234628" y="400847"/>
                    <a:pt x="1213837" y="421638"/>
                    <a:pt x="1188190" y="421638"/>
                  </a:cubicBezTo>
                  <a:lnTo>
                    <a:pt x="46438" y="421638"/>
                  </a:lnTo>
                  <a:cubicBezTo>
                    <a:pt x="20791" y="421638"/>
                    <a:pt x="0" y="400847"/>
                    <a:pt x="0" y="375200"/>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12" name="TextBox 12"/>
            <p:cNvSpPr txBox="1"/>
            <p:nvPr/>
          </p:nvSpPr>
          <p:spPr>
            <a:xfrm>
              <a:off x="0" y="-38100"/>
              <a:ext cx="1234628" cy="45973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TextBox 13"/>
          <p:cNvSpPr txBox="1"/>
          <p:nvPr/>
        </p:nvSpPr>
        <p:spPr>
          <a:xfrm>
            <a:off x="7390000" y="2221718"/>
            <a:ext cx="4401728" cy="876397"/>
          </a:xfrm>
          <a:prstGeom prst="rect">
            <a:avLst/>
          </a:prstGeom>
        </p:spPr>
        <p:txBody>
          <a:bodyPr lIns="0" tIns="0" rIns="0" bIns="0" rtlCol="0" anchor="t">
            <a:spAutoFit/>
          </a:bodyPr>
          <a:lstStyle/>
          <a:p>
            <a:pPr marL="0" lvl="0" indent="0" algn="just">
              <a:lnSpc>
                <a:spcPts val="2387"/>
              </a:lnSpc>
              <a:spcBef>
                <a:spcPct val="0"/>
              </a:spcBef>
            </a:pPr>
            <a:r>
              <a:rPr lang="en-US" sz="1865" dirty="0">
                <a:solidFill>
                  <a:srgbClr val="231F20"/>
                </a:solidFill>
                <a:latin typeface="Open Sauce"/>
              </a:rPr>
              <a:t>Ensure HR data is easily accessible to authorized personnel, enhancing transparency and decision-making.</a:t>
            </a:r>
          </a:p>
        </p:txBody>
      </p:sp>
      <p:sp>
        <p:nvSpPr>
          <p:cNvPr id="14" name="TextBox 14"/>
          <p:cNvSpPr txBox="1"/>
          <p:nvPr/>
        </p:nvSpPr>
        <p:spPr>
          <a:xfrm>
            <a:off x="7390000" y="1737670"/>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Accessibility</a:t>
            </a:r>
          </a:p>
        </p:txBody>
      </p:sp>
      <p:grpSp>
        <p:nvGrpSpPr>
          <p:cNvPr id="15" name="Group 15"/>
          <p:cNvGrpSpPr/>
          <p:nvPr/>
        </p:nvGrpSpPr>
        <p:grpSpPr>
          <a:xfrm>
            <a:off x="1052262" y="5999442"/>
            <a:ext cx="5357549" cy="2137720"/>
            <a:chOff x="0" y="-219509"/>
            <a:chExt cx="7143398" cy="2850294"/>
          </a:xfrm>
        </p:grpSpPr>
        <p:grpSp>
          <p:nvGrpSpPr>
            <p:cNvPr id="16" name="Group 16"/>
            <p:cNvGrpSpPr/>
            <p:nvPr/>
          </p:nvGrpSpPr>
          <p:grpSpPr>
            <a:xfrm>
              <a:off x="0" y="-219509"/>
              <a:ext cx="7143398" cy="2850294"/>
              <a:chOff x="0" y="-38100"/>
              <a:chExt cx="1239875" cy="494723"/>
            </a:xfrm>
          </p:grpSpPr>
          <p:sp>
            <p:nvSpPr>
              <p:cNvPr id="17" name="Freeform 17"/>
              <p:cNvSpPr/>
              <p:nvPr/>
            </p:nvSpPr>
            <p:spPr>
              <a:xfrm>
                <a:off x="5247" y="68175"/>
                <a:ext cx="1234628" cy="388448"/>
              </a:xfrm>
              <a:custGeom>
                <a:avLst/>
                <a:gdLst/>
                <a:ahLst/>
                <a:cxnLst/>
                <a:rect l="l" t="t" r="r" b="b"/>
                <a:pathLst>
                  <a:path w="1234628" h="388448">
                    <a:moveTo>
                      <a:pt x="46438" y="0"/>
                    </a:moveTo>
                    <a:lnTo>
                      <a:pt x="1188190" y="0"/>
                    </a:lnTo>
                    <a:cubicBezTo>
                      <a:pt x="1213837" y="0"/>
                      <a:pt x="1234628" y="20791"/>
                      <a:pt x="1234628" y="46438"/>
                    </a:cubicBezTo>
                    <a:lnTo>
                      <a:pt x="1234628" y="342010"/>
                    </a:lnTo>
                    <a:cubicBezTo>
                      <a:pt x="1234628" y="367657"/>
                      <a:pt x="1213837" y="388448"/>
                      <a:pt x="1188190" y="388448"/>
                    </a:cubicBezTo>
                    <a:lnTo>
                      <a:pt x="46438" y="388448"/>
                    </a:lnTo>
                    <a:cubicBezTo>
                      <a:pt x="20791" y="388448"/>
                      <a:pt x="0" y="367657"/>
                      <a:pt x="0" y="342010"/>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18" name="TextBox 18"/>
              <p:cNvSpPr txBox="1"/>
              <p:nvPr/>
            </p:nvSpPr>
            <p:spPr>
              <a:xfrm>
                <a:off x="0" y="-38100"/>
                <a:ext cx="1234628" cy="42654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TextBox 19"/>
            <p:cNvSpPr txBox="1"/>
            <p:nvPr/>
          </p:nvSpPr>
          <p:spPr>
            <a:xfrm>
              <a:off x="884552" y="1352718"/>
              <a:ext cx="5577466" cy="806111"/>
            </a:xfrm>
            <a:prstGeom prst="rect">
              <a:avLst/>
            </a:prstGeom>
          </p:spPr>
          <p:txBody>
            <a:bodyPr lIns="0" tIns="0" rIns="0" bIns="0" rtlCol="0" anchor="t">
              <a:spAutoFit/>
            </a:bodyPr>
            <a:lstStyle/>
            <a:p>
              <a:pPr marL="0" lvl="0" indent="0" algn="l">
                <a:lnSpc>
                  <a:spcPts val="2431"/>
                </a:lnSpc>
                <a:spcBef>
                  <a:spcPct val="0"/>
                </a:spcBef>
              </a:pPr>
              <a:r>
                <a:rPr lang="en-US" sz="1899" dirty="0">
                  <a:solidFill>
                    <a:srgbClr val="231F20"/>
                  </a:solidFill>
                  <a:latin typeface="Open Sauce"/>
                </a:rPr>
                <a:t>Reduce errors through consistent and reliable data management</a:t>
              </a:r>
            </a:p>
          </p:txBody>
        </p:sp>
        <p:sp>
          <p:nvSpPr>
            <p:cNvPr id="20" name="TextBox 20"/>
            <p:cNvSpPr txBox="1"/>
            <p:nvPr/>
          </p:nvSpPr>
          <p:spPr>
            <a:xfrm>
              <a:off x="959111" y="761690"/>
              <a:ext cx="5467351" cy="495112"/>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Accuracy</a:t>
              </a:r>
            </a:p>
          </p:txBody>
        </p:sp>
      </p:grpSp>
      <p:grpSp>
        <p:nvGrpSpPr>
          <p:cNvPr id="21" name="Group 21"/>
          <p:cNvGrpSpPr/>
          <p:nvPr/>
        </p:nvGrpSpPr>
        <p:grpSpPr>
          <a:xfrm>
            <a:off x="6853631" y="3846700"/>
            <a:ext cx="5334876" cy="2082043"/>
            <a:chOff x="0" y="0"/>
            <a:chExt cx="1234628" cy="459367"/>
          </a:xfrm>
        </p:grpSpPr>
        <p:sp>
          <p:nvSpPr>
            <p:cNvPr id="22" name="Freeform 22"/>
            <p:cNvSpPr/>
            <p:nvPr/>
          </p:nvSpPr>
          <p:spPr>
            <a:xfrm>
              <a:off x="0" y="0"/>
              <a:ext cx="1234628" cy="459367"/>
            </a:xfrm>
            <a:custGeom>
              <a:avLst/>
              <a:gdLst/>
              <a:ahLst/>
              <a:cxnLst/>
              <a:rect l="l" t="t" r="r" b="b"/>
              <a:pathLst>
                <a:path w="1234628" h="459367">
                  <a:moveTo>
                    <a:pt x="46438" y="0"/>
                  </a:moveTo>
                  <a:lnTo>
                    <a:pt x="1188190" y="0"/>
                  </a:lnTo>
                  <a:cubicBezTo>
                    <a:pt x="1213837" y="0"/>
                    <a:pt x="1234628" y="20791"/>
                    <a:pt x="1234628" y="46438"/>
                  </a:cubicBezTo>
                  <a:lnTo>
                    <a:pt x="1234628" y="412929"/>
                  </a:lnTo>
                  <a:cubicBezTo>
                    <a:pt x="1234628" y="438576"/>
                    <a:pt x="1213837" y="459367"/>
                    <a:pt x="1188190" y="459367"/>
                  </a:cubicBezTo>
                  <a:lnTo>
                    <a:pt x="46438" y="459367"/>
                  </a:lnTo>
                  <a:cubicBezTo>
                    <a:pt x="20791" y="459367"/>
                    <a:pt x="0" y="438576"/>
                    <a:pt x="0" y="412929"/>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23" name="TextBox 23"/>
            <p:cNvSpPr txBox="1"/>
            <p:nvPr/>
          </p:nvSpPr>
          <p:spPr>
            <a:xfrm>
              <a:off x="0" y="-38100"/>
              <a:ext cx="1234628" cy="497467"/>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4" name="TextBox 24"/>
          <p:cNvSpPr txBox="1"/>
          <p:nvPr/>
        </p:nvSpPr>
        <p:spPr>
          <a:xfrm>
            <a:off x="7517046" y="4601407"/>
            <a:ext cx="4114098" cy="1059558"/>
          </a:xfrm>
          <a:prstGeom prst="rect">
            <a:avLst/>
          </a:prstGeom>
        </p:spPr>
        <p:txBody>
          <a:bodyPr lIns="0" tIns="0" rIns="0" bIns="0" rtlCol="0" anchor="t">
            <a:spAutoFit/>
          </a:bodyPr>
          <a:lstStyle/>
          <a:p>
            <a:pPr marL="0" lvl="0" indent="0" algn="l">
              <a:lnSpc>
                <a:spcPts val="2173"/>
              </a:lnSpc>
              <a:spcBef>
                <a:spcPct val="0"/>
              </a:spcBef>
            </a:pPr>
            <a:r>
              <a:rPr lang="en-US" sz="1698">
                <a:solidFill>
                  <a:srgbClr val="231F20"/>
                </a:solidFill>
                <a:latin typeface="Open Sauce"/>
              </a:rPr>
              <a:t>Maintain accurate records and automate compliance checks to help organizations adhere to labor laws and regulations.</a:t>
            </a:r>
          </a:p>
        </p:txBody>
      </p:sp>
      <p:sp>
        <p:nvSpPr>
          <p:cNvPr id="25" name="TextBox 25"/>
          <p:cNvSpPr txBox="1"/>
          <p:nvPr/>
        </p:nvSpPr>
        <p:spPr>
          <a:xfrm>
            <a:off x="7517046" y="4134412"/>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Compliance</a:t>
            </a:r>
          </a:p>
        </p:txBody>
      </p:sp>
      <p:grpSp>
        <p:nvGrpSpPr>
          <p:cNvPr id="26" name="Group 26"/>
          <p:cNvGrpSpPr/>
          <p:nvPr/>
        </p:nvGrpSpPr>
        <p:grpSpPr>
          <a:xfrm>
            <a:off x="7027881" y="6415672"/>
            <a:ext cx="5334876" cy="1843132"/>
            <a:chOff x="0" y="0"/>
            <a:chExt cx="1234628" cy="406656"/>
          </a:xfrm>
        </p:grpSpPr>
        <p:sp>
          <p:nvSpPr>
            <p:cNvPr id="27" name="Freeform 27"/>
            <p:cNvSpPr/>
            <p:nvPr/>
          </p:nvSpPr>
          <p:spPr>
            <a:xfrm>
              <a:off x="0" y="0"/>
              <a:ext cx="1234628" cy="406656"/>
            </a:xfrm>
            <a:custGeom>
              <a:avLst/>
              <a:gdLst/>
              <a:ahLst/>
              <a:cxnLst/>
              <a:rect l="l" t="t" r="r" b="b"/>
              <a:pathLst>
                <a:path w="1234628" h="406656">
                  <a:moveTo>
                    <a:pt x="46438" y="0"/>
                  </a:moveTo>
                  <a:lnTo>
                    <a:pt x="1188190" y="0"/>
                  </a:lnTo>
                  <a:cubicBezTo>
                    <a:pt x="1213837" y="0"/>
                    <a:pt x="1234628" y="20791"/>
                    <a:pt x="1234628" y="46438"/>
                  </a:cubicBezTo>
                  <a:lnTo>
                    <a:pt x="1234628" y="360218"/>
                  </a:lnTo>
                  <a:cubicBezTo>
                    <a:pt x="1234628" y="385865"/>
                    <a:pt x="1213837" y="406656"/>
                    <a:pt x="1188190" y="406656"/>
                  </a:cubicBezTo>
                  <a:lnTo>
                    <a:pt x="46438" y="406656"/>
                  </a:lnTo>
                  <a:cubicBezTo>
                    <a:pt x="20791" y="406656"/>
                    <a:pt x="0" y="385865"/>
                    <a:pt x="0" y="360218"/>
                  </a:cubicBezTo>
                  <a:lnTo>
                    <a:pt x="0" y="46438"/>
                  </a:lnTo>
                  <a:cubicBezTo>
                    <a:pt x="0" y="20791"/>
                    <a:pt x="20791" y="0"/>
                    <a:pt x="46438" y="0"/>
                  </a:cubicBezTo>
                  <a:close/>
                </a:path>
              </a:pathLst>
            </a:custGeom>
            <a:solidFill>
              <a:srgbClr val="FFFFFF"/>
            </a:solidFill>
            <a:ln w="104775" cap="rnd">
              <a:solidFill>
                <a:srgbClr val="F3692D"/>
              </a:solidFill>
              <a:prstDash val="solid"/>
              <a:round/>
            </a:ln>
          </p:spPr>
        </p:sp>
        <p:sp>
          <p:nvSpPr>
            <p:cNvPr id="28" name="TextBox 28"/>
            <p:cNvSpPr txBox="1"/>
            <p:nvPr/>
          </p:nvSpPr>
          <p:spPr>
            <a:xfrm>
              <a:off x="0" y="-38100"/>
              <a:ext cx="1234628" cy="444756"/>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9" name="TextBox 29"/>
          <p:cNvSpPr txBox="1"/>
          <p:nvPr/>
        </p:nvSpPr>
        <p:spPr>
          <a:xfrm>
            <a:off x="7645062" y="7067007"/>
            <a:ext cx="4183100" cy="753836"/>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Provide a solution that grows with the organization, accommodating increasing data and users.</a:t>
            </a:r>
          </a:p>
        </p:txBody>
      </p:sp>
      <p:sp>
        <p:nvSpPr>
          <p:cNvPr id="30" name="TextBox 30"/>
          <p:cNvSpPr txBox="1"/>
          <p:nvPr/>
        </p:nvSpPr>
        <p:spPr>
          <a:xfrm>
            <a:off x="7645062" y="6672847"/>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Open Sauce Bold"/>
              </a:rPr>
              <a:t>Scalability</a:t>
            </a:r>
          </a:p>
        </p:txBody>
      </p:sp>
      <p:grpSp>
        <p:nvGrpSpPr>
          <p:cNvPr id="31" name="Group 31"/>
          <p:cNvGrpSpPr/>
          <p:nvPr/>
        </p:nvGrpSpPr>
        <p:grpSpPr>
          <a:xfrm>
            <a:off x="12673646" y="3929962"/>
            <a:ext cx="5041711" cy="1920480"/>
            <a:chOff x="0" y="0"/>
            <a:chExt cx="1166782" cy="444449"/>
          </a:xfrm>
        </p:grpSpPr>
        <p:sp>
          <p:nvSpPr>
            <p:cNvPr id="32" name="Freeform 32"/>
            <p:cNvSpPr/>
            <p:nvPr/>
          </p:nvSpPr>
          <p:spPr>
            <a:xfrm>
              <a:off x="0" y="0"/>
              <a:ext cx="1166782" cy="444449"/>
            </a:xfrm>
            <a:custGeom>
              <a:avLst/>
              <a:gdLst/>
              <a:ahLst/>
              <a:cxnLst/>
              <a:rect l="l" t="t" r="r" b="b"/>
              <a:pathLst>
                <a:path w="1166782" h="444449">
                  <a:moveTo>
                    <a:pt x="49138" y="0"/>
                  </a:moveTo>
                  <a:lnTo>
                    <a:pt x="1117643" y="0"/>
                  </a:lnTo>
                  <a:cubicBezTo>
                    <a:pt x="1144782" y="0"/>
                    <a:pt x="1166782" y="22000"/>
                    <a:pt x="1166782" y="49138"/>
                  </a:cubicBezTo>
                  <a:lnTo>
                    <a:pt x="1166782" y="395310"/>
                  </a:lnTo>
                  <a:cubicBezTo>
                    <a:pt x="1166782" y="422449"/>
                    <a:pt x="1144782" y="444449"/>
                    <a:pt x="1117643" y="444449"/>
                  </a:cubicBezTo>
                  <a:lnTo>
                    <a:pt x="49138" y="444449"/>
                  </a:lnTo>
                  <a:cubicBezTo>
                    <a:pt x="22000" y="444449"/>
                    <a:pt x="0" y="422449"/>
                    <a:pt x="0" y="395310"/>
                  </a:cubicBezTo>
                  <a:lnTo>
                    <a:pt x="0" y="49138"/>
                  </a:lnTo>
                  <a:cubicBezTo>
                    <a:pt x="0" y="22000"/>
                    <a:pt x="22000" y="0"/>
                    <a:pt x="49138" y="0"/>
                  </a:cubicBezTo>
                  <a:close/>
                </a:path>
              </a:pathLst>
            </a:custGeom>
            <a:solidFill>
              <a:srgbClr val="FFFFFF"/>
            </a:solidFill>
            <a:ln w="104775" cap="rnd">
              <a:solidFill>
                <a:srgbClr val="F3692D"/>
              </a:solidFill>
              <a:prstDash val="solid"/>
              <a:round/>
            </a:ln>
          </p:spPr>
        </p:sp>
        <p:sp>
          <p:nvSpPr>
            <p:cNvPr id="33" name="TextBox 33"/>
            <p:cNvSpPr txBox="1"/>
            <p:nvPr/>
          </p:nvSpPr>
          <p:spPr>
            <a:xfrm>
              <a:off x="0" y="-38100"/>
              <a:ext cx="1166782" cy="4825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4" name="TextBox 34"/>
          <p:cNvSpPr txBox="1"/>
          <p:nvPr/>
        </p:nvSpPr>
        <p:spPr>
          <a:xfrm>
            <a:off x="13254476" y="4756757"/>
            <a:ext cx="4183100" cy="753836"/>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Offer an intuitive interface that is easy for employees, managers, and HR professionals to navigate and use.</a:t>
            </a:r>
          </a:p>
        </p:txBody>
      </p:sp>
      <p:sp>
        <p:nvSpPr>
          <p:cNvPr id="35" name="TextBox 35"/>
          <p:cNvSpPr txBox="1"/>
          <p:nvPr/>
        </p:nvSpPr>
        <p:spPr>
          <a:xfrm>
            <a:off x="13254476" y="4216030"/>
            <a:ext cx="4100514" cy="376096"/>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User-Friendliness</a:t>
            </a:r>
          </a:p>
        </p:txBody>
      </p:sp>
      <p:sp>
        <p:nvSpPr>
          <p:cNvPr id="36" name="Freeform 2">
            <a:extLst>
              <a:ext uri="{FF2B5EF4-FFF2-40B4-BE49-F238E27FC236}">
                <a16:creationId xmlns:a16="http://schemas.microsoft.com/office/drawing/2014/main" id="{B005D867-01D0-0464-E87B-2FD45705459F}"/>
              </a:ext>
            </a:extLst>
          </p:cNvPr>
          <p:cNvSpPr/>
          <p:nvPr/>
        </p:nvSpPr>
        <p:spPr>
          <a:xfrm rot="16404346">
            <a:off x="5611092" y="2734504"/>
            <a:ext cx="9256417" cy="22254011"/>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7" name="Freeform 2">
            <a:extLst>
              <a:ext uri="{FF2B5EF4-FFF2-40B4-BE49-F238E27FC236}">
                <a16:creationId xmlns:a16="http://schemas.microsoft.com/office/drawing/2014/main" id="{21EF9638-3BF9-71FB-9AFA-6A6462AC2F82}"/>
              </a:ext>
            </a:extLst>
          </p:cNvPr>
          <p:cNvSpPr/>
          <p:nvPr/>
        </p:nvSpPr>
        <p:spPr>
          <a:xfrm rot="16404346">
            <a:off x="6296892" y="-14978588"/>
            <a:ext cx="9256417" cy="22254011"/>
          </a:xfrm>
          <a:custGeom>
            <a:avLst/>
            <a:gdLst/>
            <a:ahLst/>
            <a:cxnLst/>
            <a:rect l="l" t="t" r="r" b="b"/>
            <a:pathLst>
              <a:path w="5542954" h="11045743">
                <a:moveTo>
                  <a:pt x="0" y="0"/>
                </a:moveTo>
                <a:lnTo>
                  <a:pt x="5542955" y="0"/>
                </a:lnTo>
                <a:lnTo>
                  <a:pt x="5542955" y="11045742"/>
                </a:lnTo>
                <a:lnTo>
                  <a:pt x="0" y="110457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87923">
            <a:off x="-8406142" y="480154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552534" y="971550"/>
            <a:ext cx="7182931" cy="569976"/>
          </a:xfrm>
          <a:prstGeom prst="rect">
            <a:avLst/>
          </a:prstGeom>
        </p:spPr>
        <p:txBody>
          <a:bodyPr lIns="0" tIns="0" rIns="0" bIns="0" rtlCol="0" anchor="t">
            <a:spAutoFit/>
          </a:bodyPr>
          <a:lstStyle/>
          <a:p>
            <a:pPr marL="0" lvl="0" indent="0" algn="ctr">
              <a:lnSpc>
                <a:spcPts val="4691"/>
              </a:lnSpc>
              <a:spcBef>
                <a:spcPct val="0"/>
              </a:spcBef>
            </a:pPr>
            <a:r>
              <a:rPr lang="en-US" sz="3399" spc="333">
                <a:solidFill>
                  <a:srgbClr val="FFFBFB"/>
                </a:solidFill>
                <a:latin typeface="Oswald Bold"/>
              </a:rPr>
              <a:t>TECHNOLOGIES USED IN HRMS</a:t>
            </a:r>
          </a:p>
        </p:txBody>
      </p:sp>
      <p:grpSp>
        <p:nvGrpSpPr>
          <p:cNvPr id="5" name="Group 5"/>
          <p:cNvGrpSpPr/>
          <p:nvPr/>
        </p:nvGrpSpPr>
        <p:grpSpPr>
          <a:xfrm>
            <a:off x="3352956" y="1844565"/>
            <a:ext cx="2510401" cy="1200353"/>
            <a:chOff x="0" y="0"/>
            <a:chExt cx="3347201" cy="1600471"/>
          </a:xfrm>
        </p:grpSpPr>
        <p:grpSp>
          <p:nvGrpSpPr>
            <p:cNvPr id="6" name="Group 6"/>
            <p:cNvGrpSpPr/>
            <p:nvPr/>
          </p:nvGrpSpPr>
          <p:grpSpPr>
            <a:xfrm>
              <a:off x="0" y="0"/>
              <a:ext cx="3347201" cy="1600471"/>
              <a:chOff x="0" y="0"/>
              <a:chExt cx="1041567" cy="498027"/>
            </a:xfrm>
          </p:grpSpPr>
          <p:sp>
            <p:nvSpPr>
              <p:cNvPr id="7" name="Freeform 7"/>
              <p:cNvSpPr/>
              <p:nvPr/>
            </p:nvSpPr>
            <p:spPr>
              <a:xfrm>
                <a:off x="0" y="0"/>
                <a:ext cx="1041567" cy="498027"/>
              </a:xfrm>
              <a:custGeom>
                <a:avLst/>
                <a:gdLst/>
                <a:ahLst/>
                <a:cxnLst/>
                <a:rect l="l" t="t" r="r" b="b"/>
                <a:pathLst>
                  <a:path w="1041567" h="498027">
                    <a:moveTo>
                      <a:pt x="84514" y="0"/>
                    </a:moveTo>
                    <a:lnTo>
                      <a:pt x="957053" y="0"/>
                    </a:lnTo>
                    <a:cubicBezTo>
                      <a:pt x="1003729" y="0"/>
                      <a:pt x="1041567" y="37838"/>
                      <a:pt x="1041567" y="84514"/>
                    </a:cubicBezTo>
                    <a:lnTo>
                      <a:pt x="1041567" y="413513"/>
                    </a:lnTo>
                    <a:cubicBezTo>
                      <a:pt x="1041567" y="460189"/>
                      <a:pt x="1003729" y="498027"/>
                      <a:pt x="957053" y="498027"/>
                    </a:cubicBezTo>
                    <a:lnTo>
                      <a:pt x="84514" y="498027"/>
                    </a:lnTo>
                    <a:cubicBezTo>
                      <a:pt x="37838" y="498027"/>
                      <a:pt x="0" y="460189"/>
                      <a:pt x="0" y="413513"/>
                    </a:cubicBezTo>
                    <a:lnTo>
                      <a:pt x="0" y="84514"/>
                    </a:lnTo>
                    <a:cubicBezTo>
                      <a:pt x="0" y="37838"/>
                      <a:pt x="37838" y="0"/>
                      <a:pt x="84514" y="0"/>
                    </a:cubicBezTo>
                    <a:close/>
                  </a:path>
                </a:pathLst>
              </a:custGeom>
              <a:solidFill>
                <a:srgbClr val="FFFFFF">
                  <a:alpha val="98824"/>
                </a:srgbClr>
              </a:solidFill>
            </p:spPr>
          </p:sp>
          <p:sp>
            <p:nvSpPr>
              <p:cNvPr id="8" name="TextBox 8"/>
              <p:cNvSpPr txBox="1"/>
              <p:nvPr/>
            </p:nvSpPr>
            <p:spPr>
              <a:xfrm>
                <a:off x="0" y="-19050"/>
                <a:ext cx="1041567" cy="517077"/>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6883" y="231418"/>
              <a:ext cx="3013434" cy="1090010"/>
            </a:xfrm>
            <a:prstGeom prst="rect">
              <a:avLst/>
            </a:prstGeom>
          </p:spPr>
          <p:txBody>
            <a:bodyPr lIns="0" tIns="0" rIns="0" bIns="0" rtlCol="0" anchor="t">
              <a:spAutoFit/>
            </a:bodyPr>
            <a:lstStyle/>
            <a:p>
              <a:pPr marL="0" lvl="0" indent="0" algn="ctr">
                <a:lnSpc>
                  <a:spcPts val="3303"/>
                </a:lnSpc>
                <a:spcBef>
                  <a:spcPct val="0"/>
                </a:spcBef>
              </a:pPr>
              <a:r>
                <a:rPr lang="en-US" sz="2394" spc="234">
                  <a:solidFill>
                    <a:srgbClr val="231F20"/>
                  </a:solidFill>
                  <a:latin typeface="Oswald"/>
                </a:rPr>
                <a:t>FRONTEND TECHNOLOGIES:</a:t>
              </a:r>
            </a:p>
          </p:txBody>
        </p:sp>
      </p:grpSp>
      <p:sp>
        <p:nvSpPr>
          <p:cNvPr id="10" name="Freeform 10"/>
          <p:cNvSpPr/>
          <p:nvPr/>
        </p:nvSpPr>
        <p:spPr>
          <a:xfrm rot="9023851" flipH="1">
            <a:off x="16503611" y="8683379"/>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1028700" y="3611147"/>
            <a:ext cx="7158912" cy="50219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HTML (HyperText Markup Language): Structures the content of the web application, defining elements like headings, paragraphs, forms, buttons, and links.</a:t>
            </a:r>
          </a:p>
          <a:p>
            <a:pPr marL="518160" lvl="1" indent="-259080" algn="just">
              <a:lnSpc>
                <a:spcPts val="3311"/>
              </a:lnSpc>
              <a:buFont typeface="Arial"/>
              <a:buChar char="•"/>
            </a:pPr>
            <a:r>
              <a:rPr lang="en-US" sz="2400">
                <a:solidFill>
                  <a:srgbClr val="FFFFFF"/>
                </a:solidFill>
                <a:latin typeface="DM Sans"/>
              </a:rPr>
              <a:t>CSS (Cascading Style Sheets): Styles the HTML content, controlling layout, colors, fonts, and ensuring responsiveness across devices.</a:t>
            </a:r>
          </a:p>
          <a:p>
            <a:pPr marL="518160" lvl="1" indent="-259080" algn="just">
              <a:lnSpc>
                <a:spcPts val="3311"/>
              </a:lnSpc>
              <a:buFont typeface="Arial"/>
              <a:buChar char="•"/>
            </a:pPr>
            <a:r>
              <a:rPr lang="en-US" sz="2400">
                <a:solidFill>
                  <a:srgbClr val="FFFFFF"/>
                </a:solidFill>
                <a:latin typeface="DM Sans"/>
              </a:rPr>
              <a:t>JavaScript: Adds interactivity and dynamic behavior, enabling real-time updates, form validations, interactive charts, and responsive UIs. Frameworks like React or Vue.js can enhance frontend interactions.</a:t>
            </a:r>
          </a:p>
        </p:txBody>
      </p:sp>
      <p:grpSp>
        <p:nvGrpSpPr>
          <p:cNvPr id="12" name="Group 12"/>
          <p:cNvGrpSpPr/>
          <p:nvPr/>
        </p:nvGrpSpPr>
        <p:grpSpPr>
          <a:xfrm>
            <a:off x="12115109" y="1844565"/>
            <a:ext cx="2510401" cy="1200353"/>
            <a:chOff x="0" y="0"/>
            <a:chExt cx="3347201" cy="1600471"/>
          </a:xfrm>
        </p:grpSpPr>
        <p:grpSp>
          <p:nvGrpSpPr>
            <p:cNvPr id="13" name="Group 13"/>
            <p:cNvGrpSpPr/>
            <p:nvPr/>
          </p:nvGrpSpPr>
          <p:grpSpPr>
            <a:xfrm>
              <a:off x="0" y="0"/>
              <a:ext cx="3347201" cy="1600471"/>
              <a:chOff x="0" y="0"/>
              <a:chExt cx="1041567" cy="498027"/>
            </a:xfrm>
          </p:grpSpPr>
          <p:sp>
            <p:nvSpPr>
              <p:cNvPr id="14" name="Freeform 14"/>
              <p:cNvSpPr/>
              <p:nvPr/>
            </p:nvSpPr>
            <p:spPr>
              <a:xfrm>
                <a:off x="0" y="0"/>
                <a:ext cx="1041567" cy="498027"/>
              </a:xfrm>
              <a:custGeom>
                <a:avLst/>
                <a:gdLst/>
                <a:ahLst/>
                <a:cxnLst/>
                <a:rect l="l" t="t" r="r" b="b"/>
                <a:pathLst>
                  <a:path w="1041567" h="498027">
                    <a:moveTo>
                      <a:pt x="84514" y="0"/>
                    </a:moveTo>
                    <a:lnTo>
                      <a:pt x="957053" y="0"/>
                    </a:lnTo>
                    <a:cubicBezTo>
                      <a:pt x="1003729" y="0"/>
                      <a:pt x="1041567" y="37838"/>
                      <a:pt x="1041567" y="84514"/>
                    </a:cubicBezTo>
                    <a:lnTo>
                      <a:pt x="1041567" y="413513"/>
                    </a:lnTo>
                    <a:cubicBezTo>
                      <a:pt x="1041567" y="460189"/>
                      <a:pt x="1003729" y="498027"/>
                      <a:pt x="957053" y="498027"/>
                    </a:cubicBezTo>
                    <a:lnTo>
                      <a:pt x="84514" y="498027"/>
                    </a:lnTo>
                    <a:cubicBezTo>
                      <a:pt x="37838" y="498027"/>
                      <a:pt x="0" y="460189"/>
                      <a:pt x="0" y="413513"/>
                    </a:cubicBezTo>
                    <a:lnTo>
                      <a:pt x="0" y="84514"/>
                    </a:lnTo>
                    <a:cubicBezTo>
                      <a:pt x="0" y="37838"/>
                      <a:pt x="37838" y="0"/>
                      <a:pt x="84514" y="0"/>
                    </a:cubicBezTo>
                    <a:close/>
                  </a:path>
                </a:pathLst>
              </a:custGeom>
              <a:solidFill>
                <a:srgbClr val="FFFFFF">
                  <a:alpha val="98824"/>
                </a:srgbClr>
              </a:solidFill>
            </p:spPr>
          </p:sp>
          <p:sp>
            <p:nvSpPr>
              <p:cNvPr id="15" name="TextBox 15"/>
              <p:cNvSpPr txBox="1"/>
              <p:nvPr/>
            </p:nvSpPr>
            <p:spPr>
              <a:xfrm>
                <a:off x="0" y="-19050"/>
                <a:ext cx="1041567" cy="517077"/>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66883" y="231418"/>
              <a:ext cx="3013434" cy="1090010"/>
            </a:xfrm>
            <a:prstGeom prst="rect">
              <a:avLst/>
            </a:prstGeom>
          </p:spPr>
          <p:txBody>
            <a:bodyPr lIns="0" tIns="0" rIns="0" bIns="0" rtlCol="0" anchor="t">
              <a:spAutoFit/>
            </a:bodyPr>
            <a:lstStyle/>
            <a:p>
              <a:pPr algn="ctr">
                <a:lnSpc>
                  <a:spcPts val="3303"/>
                </a:lnSpc>
                <a:spcBef>
                  <a:spcPct val="0"/>
                </a:spcBef>
              </a:pPr>
              <a:r>
                <a:rPr lang="en-US" sz="2394" spc="234">
                  <a:solidFill>
                    <a:srgbClr val="231F20"/>
                  </a:solidFill>
                  <a:latin typeface="Oswald"/>
                </a:rPr>
                <a:t>BACKEND TECHNOLOGIES:</a:t>
              </a:r>
            </a:p>
          </p:txBody>
        </p:sp>
      </p:grpSp>
      <p:sp>
        <p:nvSpPr>
          <p:cNvPr id="17" name="TextBox 17"/>
          <p:cNvSpPr txBox="1"/>
          <p:nvPr/>
        </p:nvSpPr>
        <p:spPr>
          <a:xfrm>
            <a:off x="9790853" y="3559368"/>
            <a:ext cx="7158912" cy="37646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Python: The primary language for backend development, handling server-side logic, data processing, and integration.</a:t>
            </a:r>
          </a:p>
          <a:p>
            <a:pPr marL="518160" lvl="1" indent="-259080" algn="just">
              <a:lnSpc>
                <a:spcPts val="3311"/>
              </a:lnSpc>
              <a:buFont typeface="Arial"/>
              <a:buChar char="•"/>
            </a:pPr>
            <a:r>
              <a:rPr lang="en-US" sz="2400">
                <a:solidFill>
                  <a:srgbClr val="FFFFFF"/>
                </a:solidFill>
                <a:latin typeface="DM Sans"/>
              </a:rPr>
              <a:t>Django: A high-level Python web framework following the MVC architecture, providing features for user authentication, form processing, and database migrations. Django’s ORM facilitates secure and scalable database interactions.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614456">
            <a:off x="-6207404" y="5743864"/>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552534" y="971550"/>
            <a:ext cx="7182931" cy="569976"/>
          </a:xfrm>
          <a:prstGeom prst="rect">
            <a:avLst/>
          </a:prstGeom>
        </p:spPr>
        <p:txBody>
          <a:bodyPr lIns="0" tIns="0" rIns="0" bIns="0" rtlCol="0" anchor="t">
            <a:spAutoFit/>
          </a:bodyPr>
          <a:lstStyle/>
          <a:p>
            <a:pPr marL="0" lvl="0" indent="0" algn="ctr">
              <a:lnSpc>
                <a:spcPts val="4691"/>
              </a:lnSpc>
              <a:spcBef>
                <a:spcPct val="0"/>
              </a:spcBef>
            </a:pPr>
            <a:r>
              <a:rPr lang="en-US" sz="3399" spc="333">
                <a:solidFill>
                  <a:srgbClr val="FFFBFB"/>
                </a:solidFill>
                <a:latin typeface="Oswald Bold"/>
              </a:rPr>
              <a:t>TECHNOLOGIES USED IN HRMS</a:t>
            </a:r>
          </a:p>
        </p:txBody>
      </p:sp>
      <p:grpSp>
        <p:nvGrpSpPr>
          <p:cNvPr id="5" name="Group 5"/>
          <p:cNvGrpSpPr/>
          <p:nvPr/>
        </p:nvGrpSpPr>
        <p:grpSpPr>
          <a:xfrm>
            <a:off x="3352800" y="2136442"/>
            <a:ext cx="2510401" cy="782095"/>
            <a:chOff x="0" y="0"/>
            <a:chExt cx="3347201" cy="1042794"/>
          </a:xfrm>
        </p:grpSpPr>
        <p:grpSp>
          <p:nvGrpSpPr>
            <p:cNvPr id="6" name="Group 6"/>
            <p:cNvGrpSpPr/>
            <p:nvPr/>
          </p:nvGrpSpPr>
          <p:grpSpPr>
            <a:xfrm>
              <a:off x="0" y="0"/>
              <a:ext cx="3347201" cy="1042794"/>
              <a:chOff x="0" y="0"/>
              <a:chExt cx="1041567" cy="324492"/>
            </a:xfrm>
          </p:grpSpPr>
          <p:sp>
            <p:nvSpPr>
              <p:cNvPr id="7" name="Freeform 7"/>
              <p:cNvSpPr/>
              <p:nvPr/>
            </p:nvSpPr>
            <p:spPr>
              <a:xfrm>
                <a:off x="0" y="0"/>
                <a:ext cx="1041567" cy="324492"/>
              </a:xfrm>
              <a:custGeom>
                <a:avLst/>
                <a:gdLst/>
                <a:ahLst/>
                <a:cxnLst/>
                <a:rect l="l" t="t" r="r" b="b"/>
                <a:pathLst>
                  <a:path w="1041567" h="324492">
                    <a:moveTo>
                      <a:pt x="84514" y="0"/>
                    </a:moveTo>
                    <a:lnTo>
                      <a:pt x="957053" y="0"/>
                    </a:lnTo>
                    <a:cubicBezTo>
                      <a:pt x="1003729" y="0"/>
                      <a:pt x="1041567" y="37838"/>
                      <a:pt x="1041567" y="84514"/>
                    </a:cubicBezTo>
                    <a:lnTo>
                      <a:pt x="1041567" y="239978"/>
                    </a:lnTo>
                    <a:cubicBezTo>
                      <a:pt x="1041567" y="286653"/>
                      <a:pt x="1003729" y="324492"/>
                      <a:pt x="957053" y="324492"/>
                    </a:cubicBezTo>
                    <a:lnTo>
                      <a:pt x="84514" y="324492"/>
                    </a:lnTo>
                    <a:cubicBezTo>
                      <a:pt x="37838" y="324492"/>
                      <a:pt x="0" y="286653"/>
                      <a:pt x="0" y="239978"/>
                    </a:cubicBezTo>
                    <a:lnTo>
                      <a:pt x="0" y="84514"/>
                    </a:lnTo>
                    <a:cubicBezTo>
                      <a:pt x="0" y="37838"/>
                      <a:pt x="37838" y="0"/>
                      <a:pt x="84514" y="0"/>
                    </a:cubicBezTo>
                    <a:close/>
                  </a:path>
                </a:pathLst>
              </a:custGeom>
              <a:solidFill>
                <a:srgbClr val="FFFFFF">
                  <a:alpha val="98824"/>
                </a:srgbClr>
              </a:solidFill>
            </p:spPr>
          </p:sp>
          <p:sp>
            <p:nvSpPr>
              <p:cNvPr id="8" name="TextBox 8"/>
              <p:cNvSpPr txBox="1"/>
              <p:nvPr/>
            </p:nvSpPr>
            <p:spPr>
              <a:xfrm>
                <a:off x="0" y="-19050"/>
                <a:ext cx="1041567" cy="343542"/>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6883" y="231418"/>
              <a:ext cx="3013434" cy="532332"/>
            </a:xfrm>
            <a:prstGeom prst="rect">
              <a:avLst/>
            </a:prstGeom>
          </p:spPr>
          <p:txBody>
            <a:bodyPr lIns="0" tIns="0" rIns="0" bIns="0" rtlCol="0" anchor="t">
              <a:spAutoFit/>
            </a:bodyPr>
            <a:lstStyle/>
            <a:p>
              <a:pPr marL="0" lvl="0" indent="0" algn="ctr">
                <a:lnSpc>
                  <a:spcPts val="3303"/>
                </a:lnSpc>
                <a:spcBef>
                  <a:spcPct val="0"/>
                </a:spcBef>
              </a:pPr>
              <a:r>
                <a:rPr lang="en-US" sz="2394" spc="234">
                  <a:solidFill>
                    <a:srgbClr val="231F20"/>
                  </a:solidFill>
                  <a:latin typeface="Oswald"/>
                </a:rPr>
                <a:t>DATABASE</a:t>
              </a:r>
            </a:p>
          </p:txBody>
        </p:sp>
      </p:grpSp>
      <p:sp>
        <p:nvSpPr>
          <p:cNvPr id="10" name="Freeform 10"/>
          <p:cNvSpPr/>
          <p:nvPr/>
        </p:nvSpPr>
        <p:spPr>
          <a:xfrm rot="9023851" flipH="1">
            <a:off x="16503611" y="8683379"/>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1143000" y="3559368"/>
            <a:ext cx="7158912" cy="2507361"/>
          </a:xfrm>
          <a:prstGeom prst="rect">
            <a:avLst/>
          </a:prstGeom>
        </p:spPr>
        <p:txBody>
          <a:bodyPr lIns="0" tIns="0" rIns="0" bIns="0" rtlCol="0" anchor="t">
            <a:spAutoFit/>
          </a:bodyPr>
          <a:lstStyle/>
          <a:p>
            <a:pPr marL="518160" lvl="1" indent="-259080" algn="just">
              <a:lnSpc>
                <a:spcPts val="3311"/>
              </a:lnSpc>
              <a:buFont typeface="Arial"/>
              <a:buChar char="•"/>
            </a:pPr>
            <a:r>
              <a:rPr lang="en-US" sz="2400" dirty="0">
                <a:solidFill>
                  <a:srgbClr val="FFFFFF"/>
                </a:solidFill>
                <a:latin typeface="DM Sans"/>
              </a:rPr>
              <a:t>MySQL: A relational database management system used to store and manage data, supporting complex queries, transactions, and data integrity. It handles employee information, attendance, leave balances, payroll data, and more.</a:t>
            </a:r>
          </a:p>
        </p:txBody>
      </p:sp>
      <p:grpSp>
        <p:nvGrpSpPr>
          <p:cNvPr id="12" name="Group 12"/>
          <p:cNvGrpSpPr/>
          <p:nvPr/>
        </p:nvGrpSpPr>
        <p:grpSpPr>
          <a:xfrm>
            <a:off x="12115109" y="1764954"/>
            <a:ext cx="2510401" cy="1618611"/>
            <a:chOff x="0" y="0"/>
            <a:chExt cx="3347201" cy="2158148"/>
          </a:xfrm>
        </p:grpSpPr>
        <p:grpSp>
          <p:nvGrpSpPr>
            <p:cNvPr id="13" name="Group 13"/>
            <p:cNvGrpSpPr/>
            <p:nvPr/>
          </p:nvGrpSpPr>
          <p:grpSpPr>
            <a:xfrm>
              <a:off x="0" y="0"/>
              <a:ext cx="3347201" cy="2158148"/>
              <a:chOff x="0" y="0"/>
              <a:chExt cx="1041567" cy="671563"/>
            </a:xfrm>
          </p:grpSpPr>
          <p:sp>
            <p:nvSpPr>
              <p:cNvPr id="14" name="Freeform 14"/>
              <p:cNvSpPr/>
              <p:nvPr/>
            </p:nvSpPr>
            <p:spPr>
              <a:xfrm>
                <a:off x="0" y="0"/>
                <a:ext cx="1041567" cy="671563"/>
              </a:xfrm>
              <a:custGeom>
                <a:avLst/>
                <a:gdLst/>
                <a:ahLst/>
                <a:cxnLst/>
                <a:rect l="l" t="t" r="r" b="b"/>
                <a:pathLst>
                  <a:path w="1041567" h="671563">
                    <a:moveTo>
                      <a:pt x="84514" y="0"/>
                    </a:moveTo>
                    <a:lnTo>
                      <a:pt x="957053" y="0"/>
                    </a:lnTo>
                    <a:cubicBezTo>
                      <a:pt x="1003729" y="0"/>
                      <a:pt x="1041567" y="37838"/>
                      <a:pt x="1041567" y="84514"/>
                    </a:cubicBezTo>
                    <a:lnTo>
                      <a:pt x="1041567" y="587049"/>
                    </a:lnTo>
                    <a:cubicBezTo>
                      <a:pt x="1041567" y="633725"/>
                      <a:pt x="1003729" y="671563"/>
                      <a:pt x="957053" y="671563"/>
                    </a:cubicBezTo>
                    <a:lnTo>
                      <a:pt x="84514" y="671563"/>
                    </a:lnTo>
                    <a:cubicBezTo>
                      <a:pt x="37838" y="671563"/>
                      <a:pt x="0" y="633725"/>
                      <a:pt x="0" y="587049"/>
                    </a:cubicBezTo>
                    <a:lnTo>
                      <a:pt x="0" y="84514"/>
                    </a:lnTo>
                    <a:cubicBezTo>
                      <a:pt x="0" y="37838"/>
                      <a:pt x="37838" y="0"/>
                      <a:pt x="84514" y="0"/>
                    </a:cubicBezTo>
                    <a:close/>
                  </a:path>
                </a:pathLst>
              </a:custGeom>
              <a:solidFill>
                <a:srgbClr val="FFFFFF">
                  <a:alpha val="98824"/>
                </a:srgbClr>
              </a:solidFill>
            </p:spPr>
          </p:sp>
          <p:sp>
            <p:nvSpPr>
              <p:cNvPr id="15" name="TextBox 15"/>
              <p:cNvSpPr txBox="1"/>
              <p:nvPr/>
            </p:nvSpPr>
            <p:spPr>
              <a:xfrm>
                <a:off x="0" y="-19050"/>
                <a:ext cx="1041567" cy="690613"/>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66883" y="231418"/>
              <a:ext cx="3013434" cy="1647687"/>
            </a:xfrm>
            <a:prstGeom prst="rect">
              <a:avLst/>
            </a:prstGeom>
          </p:spPr>
          <p:txBody>
            <a:bodyPr lIns="0" tIns="0" rIns="0" bIns="0" rtlCol="0" anchor="t">
              <a:spAutoFit/>
            </a:bodyPr>
            <a:lstStyle/>
            <a:p>
              <a:pPr algn="ctr">
                <a:lnSpc>
                  <a:spcPts val="3303"/>
                </a:lnSpc>
                <a:spcBef>
                  <a:spcPct val="0"/>
                </a:spcBef>
              </a:pPr>
              <a:r>
                <a:rPr lang="en-US" sz="2394" spc="234">
                  <a:solidFill>
                    <a:srgbClr val="231F20"/>
                  </a:solidFill>
                  <a:latin typeface="Oswald"/>
                </a:rPr>
                <a:t>ADDITIONAL TOOLS AND TECHNOLOGIES</a:t>
              </a:r>
            </a:p>
          </p:txBody>
        </p:sp>
      </p:grpSp>
      <p:sp>
        <p:nvSpPr>
          <p:cNvPr id="17" name="TextBox 17"/>
          <p:cNvSpPr txBox="1"/>
          <p:nvPr/>
        </p:nvSpPr>
        <p:spPr>
          <a:xfrm>
            <a:off x="9790853" y="3559368"/>
            <a:ext cx="7158912" cy="4183761"/>
          </a:xfrm>
          <a:prstGeom prst="rect">
            <a:avLst/>
          </a:prstGeom>
        </p:spPr>
        <p:txBody>
          <a:bodyPr lIns="0" tIns="0" rIns="0" bIns="0" rtlCol="0" anchor="t">
            <a:spAutoFit/>
          </a:bodyPr>
          <a:lstStyle/>
          <a:p>
            <a:pPr marL="518160" lvl="1" indent="-259080" algn="just">
              <a:lnSpc>
                <a:spcPts val="3311"/>
              </a:lnSpc>
              <a:buFont typeface="Arial"/>
              <a:buChar char="•"/>
            </a:pPr>
            <a:r>
              <a:rPr lang="en-US" sz="2400">
                <a:solidFill>
                  <a:srgbClr val="FFFFFF"/>
                </a:solidFill>
                <a:latin typeface="DM Sans"/>
              </a:rPr>
              <a:t>Git: A version control system for tracking code changes, enabling collaboration among developers and maintaining a history of code modifications. Repositories like GitHub or GitLab host the code and facilitate teamwork.</a:t>
            </a:r>
          </a:p>
          <a:p>
            <a:pPr marL="518160" lvl="1" indent="-259080" algn="just">
              <a:lnSpc>
                <a:spcPts val="3311"/>
              </a:lnSpc>
              <a:buFont typeface="Arial"/>
              <a:buChar char="•"/>
            </a:pPr>
            <a:r>
              <a:rPr lang="en-US" sz="2400">
                <a:solidFill>
                  <a:srgbClr val="FFFFFF"/>
                </a:solidFill>
                <a:latin typeface="DM Sans"/>
              </a:rPr>
              <a:t>Virtual Environment (venv): Creates isolated Python environments, managing project-specific dependencies and preventing conflicts with other projects.</a:t>
            </a:r>
          </a:p>
          <a:p>
            <a:pPr marL="518160" lvl="1" indent="-259080" algn="just">
              <a:lnSpc>
                <a:spcPts val="3311"/>
              </a:lnSpc>
              <a:buFont typeface="Arial"/>
              <a:buChar char="•"/>
            </a:pPr>
            <a:endParaRPr lang="en-US" sz="2400">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66899" y="2973705"/>
            <a:ext cx="6270506" cy="5540847"/>
          </a:xfrm>
          <a:custGeom>
            <a:avLst/>
            <a:gdLst/>
            <a:ahLst/>
            <a:cxnLst/>
            <a:rect l="l" t="t" r="r" b="b"/>
            <a:pathLst>
              <a:path w="6270506" h="5540847">
                <a:moveTo>
                  <a:pt x="0" y="0"/>
                </a:moveTo>
                <a:lnTo>
                  <a:pt x="6270506" y="0"/>
                </a:lnTo>
                <a:lnTo>
                  <a:pt x="6270506" y="5540847"/>
                </a:lnTo>
                <a:lnTo>
                  <a:pt x="0" y="554084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6859760" y="2973705"/>
            <a:ext cx="5439303" cy="4806366"/>
          </a:xfrm>
          <a:custGeom>
            <a:avLst/>
            <a:gdLst/>
            <a:ahLst/>
            <a:cxnLst/>
            <a:rect l="l" t="t" r="r" b="b"/>
            <a:pathLst>
              <a:path w="5439303" h="4806366">
                <a:moveTo>
                  <a:pt x="0" y="0"/>
                </a:moveTo>
                <a:lnTo>
                  <a:pt x="5439303" y="0"/>
                </a:lnTo>
                <a:lnTo>
                  <a:pt x="5439303" y="4806366"/>
                </a:lnTo>
                <a:lnTo>
                  <a:pt x="0" y="480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3653547" y="1000125"/>
            <a:ext cx="10980906" cy="995860"/>
          </a:xfrm>
          <a:prstGeom prst="rect">
            <a:avLst/>
          </a:prstGeom>
        </p:spPr>
        <p:txBody>
          <a:bodyPr lIns="0" tIns="0" rIns="0" bIns="0" rtlCol="0" anchor="t">
            <a:spAutoFit/>
          </a:bodyPr>
          <a:lstStyle/>
          <a:p>
            <a:pPr marL="0" lvl="0" indent="0" algn="ctr">
              <a:lnSpc>
                <a:spcPts val="6144"/>
              </a:lnSpc>
            </a:pPr>
            <a:r>
              <a:rPr lang="en-US" sz="6400" spc="-384">
                <a:solidFill>
                  <a:srgbClr val="0B4E7C"/>
                </a:solidFill>
                <a:latin typeface="Rustic Printed"/>
              </a:rPr>
              <a:t>FEATURES AND FUNCTIONALITIES</a:t>
            </a:r>
          </a:p>
        </p:txBody>
      </p:sp>
      <p:sp>
        <p:nvSpPr>
          <p:cNvPr id="6" name="Freeform 6"/>
          <p:cNvSpPr/>
          <p:nvPr/>
        </p:nvSpPr>
        <p:spPr>
          <a:xfrm>
            <a:off x="12718163" y="2973705"/>
            <a:ext cx="6101196" cy="5391239"/>
          </a:xfrm>
          <a:custGeom>
            <a:avLst/>
            <a:gdLst/>
            <a:ahLst/>
            <a:cxnLst/>
            <a:rect l="l" t="t" r="r" b="b"/>
            <a:pathLst>
              <a:path w="6101196" h="5391239">
                <a:moveTo>
                  <a:pt x="0" y="0"/>
                </a:moveTo>
                <a:lnTo>
                  <a:pt x="6101196" y="0"/>
                </a:lnTo>
                <a:lnTo>
                  <a:pt x="6101196" y="5391238"/>
                </a:lnTo>
                <a:lnTo>
                  <a:pt x="0" y="539123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TextBox 7"/>
          <p:cNvSpPr txBox="1"/>
          <p:nvPr/>
        </p:nvSpPr>
        <p:spPr>
          <a:xfrm>
            <a:off x="1052012" y="3469682"/>
            <a:ext cx="4500280" cy="525607"/>
          </a:xfrm>
          <a:prstGeom prst="rect">
            <a:avLst/>
          </a:prstGeom>
        </p:spPr>
        <p:txBody>
          <a:bodyPr lIns="0" tIns="0" rIns="0" bIns="0" rtlCol="0" anchor="t">
            <a:spAutoFit/>
          </a:bodyPr>
          <a:lstStyle/>
          <a:p>
            <a:pPr algn="ctr">
              <a:lnSpc>
                <a:spcPts val="4275"/>
              </a:lnSpc>
              <a:spcBef>
                <a:spcPct val="0"/>
              </a:spcBef>
            </a:pPr>
            <a:r>
              <a:rPr lang="en-US" sz="3097">
                <a:solidFill>
                  <a:srgbClr val="FFFBFB"/>
                </a:solidFill>
                <a:latin typeface="DM Sans Bold"/>
              </a:rPr>
              <a:t>Employee Management</a:t>
            </a:r>
          </a:p>
        </p:txBody>
      </p:sp>
      <p:sp>
        <p:nvSpPr>
          <p:cNvPr id="8" name="TextBox 8"/>
          <p:cNvSpPr txBox="1"/>
          <p:nvPr/>
        </p:nvSpPr>
        <p:spPr>
          <a:xfrm>
            <a:off x="878675"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Centralized employee profiles for personal and job details.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Self-update options and document management</a:t>
            </a:r>
          </a:p>
        </p:txBody>
      </p:sp>
      <p:sp>
        <p:nvSpPr>
          <p:cNvPr id="9" name="TextBox 9"/>
          <p:cNvSpPr txBox="1"/>
          <p:nvPr/>
        </p:nvSpPr>
        <p:spPr>
          <a:xfrm>
            <a:off x="7153490"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FFFBFB"/>
                </a:solidFill>
                <a:latin typeface="DM Sans Bold"/>
              </a:rPr>
              <a:t>Onboarding and Offboarding</a:t>
            </a:r>
          </a:p>
        </p:txBody>
      </p:sp>
      <p:sp>
        <p:nvSpPr>
          <p:cNvPr id="10" name="TextBox 10"/>
          <p:cNvSpPr txBox="1"/>
          <p:nvPr/>
        </p:nvSpPr>
        <p:spPr>
          <a:xfrm>
            <a:off x="7155934"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Automated workflows for seamless transitions.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Exit processes and final payroll management.</a:t>
            </a:r>
          </a:p>
          <a:p>
            <a:pPr algn="l">
              <a:lnSpc>
                <a:spcPts val="3411"/>
              </a:lnSpc>
            </a:pPr>
            <a:endParaRPr lang="en-US" sz="2471">
              <a:solidFill>
                <a:srgbClr val="FFFBFB"/>
              </a:solidFill>
              <a:latin typeface="DM Sans Bold"/>
            </a:endParaRPr>
          </a:p>
        </p:txBody>
      </p:sp>
      <p:sp>
        <p:nvSpPr>
          <p:cNvPr id="11" name="TextBox 11"/>
          <p:cNvSpPr txBox="1"/>
          <p:nvPr/>
        </p:nvSpPr>
        <p:spPr>
          <a:xfrm>
            <a:off x="13013438"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051D40"/>
                </a:solidFill>
                <a:latin typeface="DM Sans Bold"/>
              </a:rPr>
              <a:t>Recruitment Management</a:t>
            </a:r>
          </a:p>
        </p:txBody>
      </p:sp>
      <p:sp>
        <p:nvSpPr>
          <p:cNvPr id="12" name="TextBox 12"/>
          <p:cNvSpPr txBox="1"/>
          <p:nvPr/>
        </p:nvSpPr>
        <p:spPr>
          <a:xfrm>
            <a:off x="13312057" y="4438880"/>
            <a:ext cx="4846954" cy="213424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051D40"/>
                </a:solidFill>
                <a:latin typeface="DM Sans Bold"/>
              </a:rPr>
              <a:t>Job postings and applicant tracking.</a:t>
            </a:r>
          </a:p>
          <a:p>
            <a:pPr algn="l">
              <a:lnSpc>
                <a:spcPts val="3411"/>
              </a:lnSpc>
            </a:pPr>
            <a:endParaRPr lang="en-US" sz="2471">
              <a:solidFill>
                <a:srgbClr val="051D40"/>
              </a:solidFill>
              <a:latin typeface="DM Sans Bold"/>
            </a:endParaRPr>
          </a:p>
          <a:p>
            <a:pPr marL="533651" lvl="1" indent="-266826" algn="l">
              <a:lnSpc>
                <a:spcPts val="3411"/>
              </a:lnSpc>
              <a:buFont typeface="Arial"/>
              <a:buChar char="•"/>
            </a:pPr>
            <a:r>
              <a:rPr lang="en-US" sz="2471">
                <a:solidFill>
                  <a:srgbClr val="051D40"/>
                </a:solidFill>
                <a:latin typeface="DM Sans Bold"/>
              </a:rPr>
              <a:t>Interview scheduling and feedback 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66899" y="2973705"/>
            <a:ext cx="6270506" cy="5540847"/>
          </a:xfrm>
          <a:custGeom>
            <a:avLst/>
            <a:gdLst/>
            <a:ahLst/>
            <a:cxnLst/>
            <a:rect l="l" t="t" r="r" b="b"/>
            <a:pathLst>
              <a:path w="6270506" h="5540847">
                <a:moveTo>
                  <a:pt x="0" y="0"/>
                </a:moveTo>
                <a:lnTo>
                  <a:pt x="6270506" y="0"/>
                </a:lnTo>
                <a:lnTo>
                  <a:pt x="6270506" y="5540847"/>
                </a:lnTo>
                <a:lnTo>
                  <a:pt x="0" y="554084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6859760" y="2973705"/>
            <a:ext cx="5439303" cy="4806366"/>
          </a:xfrm>
          <a:custGeom>
            <a:avLst/>
            <a:gdLst/>
            <a:ahLst/>
            <a:cxnLst/>
            <a:rect l="l" t="t" r="r" b="b"/>
            <a:pathLst>
              <a:path w="5439303" h="4806366">
                <a:moveTo>
                  <a:pt x="0" y="0"/>
                </a:moveTo>
                <a:lnTo>
                  <a:pt x="5439303" y="0"/>
                </a:lnTo>
                <a:lnTo>
                  <a:pt x="5439303" y="4806366"/>
                </a:lnTo>
                <a:lnTo>
                  <a:pt x="0" y="480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3653547" y="1000125"/>
            <a:ext cx="10980906" cy="995860"/>
          </a:xfrm>
          <a:prstGeom prst="rect">
            <a:avLst/>
          </a:prstGeom>
        </p:spPr>
        <p:txBody>
          <a:bodyPr lIns="0" tIns="0" rIns="0" bIns="0" rtlCol="0" anchor="t">
            <a:spAutoFit/>
          </a:bodyPr>
          <a:lstStyle/>
          <a:p>
            <a:pPr marL="0" lvl="0" indent="0" algn="ctr">
              <a:lnSpc>
                <a:spcPts val="6144"/>
              </a:lnSpc>
            </a:pPr>
            <a:r>
              <a:rPr lang="en-US" sz="6400" spc="-384">
                <a:solidFill>
                  <a:srgbClr val="0B4E7C"/>
                </a:solidFill>
                <a:latin typeface="Rustic Printed"/>
              </a:rPr>
              <a:t>FEATURES AND FUNCTIONALITIES</a:t>
            </a:r>
          </a:p>
        </p:txBody>
      </p:sp>
      <p:sp>
        <p:nvSpPr>
          <p:cNvPr id="6" name="Freeform 6"/>
          <p:cNvSpPr/>
          <p:nvPr/>
        </p:nvSpPr>
        <p:spPr>
          <a:xfrm>
            <a:off x="12718163" y="2973705"/>
            <a:ext cx="6101196" cy="5391239"/>
          </a:xfrm>
          <a:custGeom>
            <a:avLst/>
            <a:gdLst/>
            <a:ahLst/>
            <a:cxnLst/>
            <a:rect l="l" t="t" r="r" b="b"/>
            <a:pathLst>
              <a:path w="6101196" h="5391239">
                <a:moveTo>
                  <a:pt x="0" y="0"/>
                </a:moveTo>
                <a:lnTo>
                  <a:pt x="6101196" y="0"/>
                </a:lnTo>
                <a:lnTo>
                  <a:pt x="6101196" y="5391238"/>
                </a:lnTo>
                <a:lnTo>
                  <a:pt x="0" y="539123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TextBox 7"/>
          <p:cNvSpPr txBox="1"/>
          <p:nvPr/>
        </p:nvSpPr>
        <p:spPr>
          <a:xfrm>
            <a:off x="1296149" y="3469682"/>
            <a:ext cx="4012006" cy="525607"/>
          </a:xfrm>
          <a:prstGeom prst="rect">
            <a:avLst/>
          </a:prstGeom>
        </p:spPr>
        <p:txBody>
          <a:bodyPr lIns="0" tIns="0" rIns="0" bIns="0" rtlCol="0" anchor="t">
            <a:spAutoFit/>
          </a:bodyPr>
          <a:lstStyle/>
          <a:p>
            <a:pPr algn="ctr">
              <a:lnSpc>
                <a:spcPts val="4275"/>
              </a:lnSpc>
              <a:spcBef>
                <a:spcPct val="0"/>
              </a:spcBef>
            </a:pPr>
            <a:r>
              <a:rPr lang="en-US" sz="3097">
                <a:solidFill>
                  <a:srgbClr val="FFFBFB"/>
                </a:solidFill>
                <a:latin typeface="DM Sans Bold"/>
              </a:rPr>
              <a:t>Attendance Tracking</a:t>
            </a:r>
          </a:p>
        </p:txBody>
      </p:sp>
      <p:sp>
        <p:nvSpPr>
          <p:cNvPr id="8" name="TextBox 8"/>
          <p:cNvSpPr txBox="1"/>
          <p:nvPr/>
        </p:nvSpPr>
        <p:spPr>
          <a:xfrm>
            <a:off x="878675" y="4438880"/>
            <a:ext cx="4846954" cy="213424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Daily logging and leave management.</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Customizable reports and notifications.</a:t>
            </a:r>
          </a:p>
        </p:txBody>
      </p:sp>
      <p:sp>
        <p:nvSpPr>
          <p:cNvPr id="9" name="TextBox 9"/>
          <p:cNvSpPr txBox="1"/>
          <p:nvPr/>
        </p:nvSpPr>
        <p:spPr>
          <a:xfrm>
            <a:off x="7153490"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FFFBFB"/>
                </a:solidFill>
                <a:latin typeface="DM Sans Bold"/>
              </a:rPr>
              <a:t>Leave Management</a:t>
            </a:r>
          </a:p>
        </p:txBody>
      </p:sp>
      <p:sp>
        <p:nvSpPr>
          <p:cNvPr id="10" name="TextBox 10"/>
          <p:cNvSpPr txBox="1"/>
          <p:nvPr/>
        </p:nvSpPr>
        <p:spPr>
          <a:xfrm>
            <a:off x="7155934" y="4438880"/>
            <a:ext cx="4846954" cy="2562871"/>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FFFBFB"/>
                </a:solidFill>
                <a:latin typeface="DM Sans Bold"/>
              </a:rPr>
              <a:t>Online leave requests and real-time balances.</a:t>
            </a:r>
          </a:p>
          <a:p>
            <a:pPr algn="l">
              <a:lnSpc>
                <a:spcPts val="3411"/>
              </a:lnSpc>
            </a:pPr>
            <a:endParaRPr lang="en-US" sz="2471">
              <a:solidFill>
                <a:srgbClr val="FFFBFB"/>
              </a:solidFill>
              <a:latin typeface="DM Sans Bold"/>
            </a:endParaRPr>
          </a:p>
          <a:p>
            <a:pPr marL="533651" lvl="1" indent="-266826" algn="l">
              <a:lnSpc>
                <a:spcPts val="3411"/>
              </a:lnSpc>
              <a:buFont typeface="Arial"/>
              <a:buChar char="•"/>
            </a:pPr>
            <a:r>
              <a:rPr lang="en-US" sz="2471">
                <a:solidFill>
                  <a:srgbClr val="FFFBFB"/>
                </a:solidFill>
                <a:latin typeface="DM Sans Bold"/>
              </a:rPr>
              <a:t>Detailed reports and trend analysis.</a:t>
            </a:r>
          </a:p>
          <a:p>
            <a:pPr algn="l">
              <a:lnSpc>
                <a:spcPts val="3411"/>
              </a:lnSpc>
            </a:pPr>
            <a:endParaRPr lang="en-US" sz="2471">
              <a:solidFill>
                <a:srgbClr val="FFFBFB"/>
              </a:solidFill>
              <a:latin typeface="DM Sans Bold"/>
            </a:endParaRPr>
          </a:p>
        </p:txBody>
      </p:sp>
      <p:sp>
        <p:nvSpPr>
          <p:cNvPr id="11" name="TextBox 11"/>
          <p:cNvSpPr txBox="1"/>
          <p:nvPr/>
        </p:nvSpPr>
        <p:spPr>
          <a:xfrm>
            <a:off x="13013438" y="3542340"/>
            <a:ext cx="5145573" cy="452950"/>
          </a:xfrm>
          <a:prstGeom prst="rect">
            <a:avLst/>
          </a:prstGeom>
        </p:spPr>
        <p:txBody>
          <a:bodyPr lIns="0" tIns="0" rIns="0" bIns="0" rtlCol="0" anchor="t">
            <a:spAutoFit/>
          </a:bodyPr>
          <a:lstStyle/>
          <a:p>
            <a:pPr algn="ctr">
              <a:lnSpc>
                <a:spcPts val="3785"/>
              </a:lnSpc>
              <a:spcBef>
                <a:spcPct val="0"/>
              </a:spcBef>
            </a:pPr>
            <a:r>
              <a:rPr lang="en-US" sz="2743">
                <a:solidFill>
                  <a:srgbClr val="051D40"/>
                </a:solidFill>
                <a:latin typeface="DM Sans Bold"/>
              </a:rPr>
              <a:t>Payroll Management</a:t>
            </a:r>
          </a:p>
        </p:txBody>
      </p:sp>
      <p:sp>
        <p:nvSpPr>
          <p:cNvPr id="12" name="TextBox 12"/>
          <p:cNvSpPr txBox="1"/>
          <p:nvPr/>
        </p:nvSpPr>
        <p:spPr>
          <a:xfrm>
            <a:off x="13432538" y="4438880"/>
            <a:ext cx="4603545" cy="2991496"/>
          </a:xfrm>
          <a:prstGeom prst="rect">
            <a:avLst/>
          </a:prstGeom>
        </p:spPr>
        <p:txBody>
          <a:bodyPr lIns="0" tIns="0" rIns="0" bIns="0" rtlCol="0" anchor="t">
            <a:spAutoFit/>
          </a:bodyPr>
          <a:lstStyle/>
          <a:p>
            <a:pPr marL="533651" lvl="1" indent="-266826" algn="l">
              <a:lnSpc>
                <a:spcPts val="3411"/>
              </a:lnSpc>
              <a:buFont typeface="Arial"/>
              <a:buChar char="•"/>
            </a:pPr>
            <a:r>
              <a:rPr lang="en-US" sz="2471">
                <a:solidFill>
                  <a:srgbClr val="051D40"/>
                </a:solidFill>
                <a:latin typeface="DM Sans Bold"/>
              </a:rPr>
              <a:t>Automated salary calculation and tax compliance.</a:t>
            </a:r>
          </a:p>
          <a:p>
            <a:pPr algn="l">
              <a:lnSpc>
                <a:spcPts val="3411"/>
              </a:lnSpc>
            </a:pPr>
            <a:r>
              <a:rPr lang="en-US" sz="2471">
                <a:solidFill>
                  <a:srgbClr val="051D40"/>
                </a:solidFill>
                <a:latin typeface="DM Sans Bold"/>
              </a:rPr>
              <a:t> </a:t>
            </a:r>
          </a:p>
          <a:p>
            <a:pPr marL="533651" lvl="1" indent="-266826" algn="l">
              <a:lnSpc>
                <a:spcPts val="3411"/>
              </a:lnSpc>
              <a:buFont typeface="Arial"/>
              <a:buChar char="•"/>
            </a:pPr>
            <a:r>
              <a:rPr lang="en-US" sz="2471">
                <a:solidFill>
                  <a:srgbClr val="051D40"/>
                </a:solidFill>
                <a:latin typeface="DM Sans Bold"/>
              </a:rPr>
              <a:t>Electronic payslips and statutory deductions.</a:t>
            </a:r>
          </a:p>
          <a:p>
            <a:pPr algn="l">
              <a:lnSpc>
                <a:spcPts val="3411"/>
              </a:lnSpc>
            </a:pPr>
            <a:endParaRPr lang="en-US" sz="2471">
              <a:solidFill>
                <a:srgbClr val="051D40"/>
              </a:solidFill>
              <a:latin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2540333" y="4096772"/>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Freeform 5"/>
          <p:cNvSpPr/>
          <p:nvPr/>
        </p:nvSpPr>
        <p:spPr>
          <a:xfrm>
            <a:off x="-297218" y="-1525222"/>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62000" y="1149473"/>
            <a:ext cx="5600700" cy="1294626"/>
          </a:xfrm>
          <a:prstGeom prst="rect">
            <a:avLst/>
          </a:prstGeom>
        </p:spPr>
        <p:txBody>
          <a:bodyPr wrap="square" lIns="0" tIns="0" rIns="0" bIns="0" rtlCol="0" anchor="t">
            <a:spAutoFit/>
          </a:bodyPr>
          <a:lstStyle/>
          <a:p>
            <a:pPr algn="ctr">
              <a:lnSpc>
                <a:spcPts val="10644"/>
              </a:lnSpc>
              <a:spcBef>
                <a:spcPct val="0"/>
              </a:spcBef>
            </a:pPr>
            <a:r>
              <a:rPr lang="en-US" sz="7713" dirty="0">
                <a:solidFill>
                  <a:srgbClr val="FFFFFF"/>
                </a:solidFill>
                <a:latin typeface="DM Sans Bold"/>
              </a:rPr>
              <a:t>Conclusion</a:t>
            </a:r>
          </a:p>
        </p:txBody>
      </p:sp>
      <p:sp>
        <p:nvSpPr>
          <p:cNvPr id="7" name="TextBox 7"/>
          <p:cNvSpPr txBox="1"/>
          <p:nvPr/>
        </p:nvSpPr>
        <p:spPr>
          <a:xfrm>
            <a:off x="1028700" y="2780836"/>
            <a:ext cx="11636723" cy="4668177"/>
          </a:xfrm>
          <a:prstGeom prst="rect">
            <a:avLst/>
          </a:prstGeom>
        </p:spPr>
        <p:txBody>
          <a:bodyPr lIns="0" tIns="0" rIns="0" bIns="0" rtlCol="0" anchor="t">
            <a:spAutoFit/>
          </a:bodyPr>
          <a:lstStyle/>
          <a:p>
            <a:pPr algn="just">
              <a:lnSpc>
                <a:spcPts val="4107"/>
              </a:lnSpc>
              <a:spcBef>
                <a:spcPct val="0"/>
              </a:spcBef>
            </a:pPr>
            <a:r>
              <a:rPr lang="en-US" sz="2976" dirty="0">
                <a:solidFill>
                  <a:srgbClr val="FFFFFF"/>
                </a:solidFill>
                <a:latin typeface="DM Sans Bold"/>
              </a:rPr>
              <a:t>The Human Resources Management System (HRMS) represents a significant advancement in the way organizations manage their human resources. By integrating various HR functions into a single, cohesive platform, the HRMS addresses many of the challenges faced by HR departments today, such as data fragmentation, manual processes, and lack of real-time insights. This system not only improves operational efficiency but also enhances the overall employee experience, contributing to a more engaged and productive workforce.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683</Words>
  <Application>Microsoft Office PowerPoint</Application>
  <PresentationFormat>Custom</PresentationFormat>
  <Paragraphs>85</Paragraphs>
  <Slides>10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Calibri</vt:lpstr>
      <vt:lpstr>DM Sans Bold</vt:lpstr>
      <vt:lpstr>DM Sans</vt:lpstr>
      <vt:lpstr>Arial</vt:lpstr>
      <vt:lpstr>Oswald Bold</vt:lpstr>
      <vt:lpstr>Open Sauce Bold</vt:lpstr>
      <vt:lpstr>Montserrat Medium</vt:lpstr>
      <vt:lpstr>Rustic Printed</vt:lpstr>
      <vt:lpstr>Open Sauce</vt:lpstr>
      <vt:lpstr>Now Bold</vt:lpstr>
      <vt:lpstr>Oswald</vt:lpstr>
      <vt:lpstr>Montserrat Bold</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Nandu kalimera</dc:creator>
  <cp:lastModifiedBy>Team Delta Tharunaditya Anuganti</cp:lastModifiedBy>
  <cp:revision>5</cp:revision>
  <dcterms:created xsi:type="dcterms:W3CDTF">2006-08-16T00:00:00Z</dcterms:created>
  <dcterms:modified xsi:type="dcterms:W3CDTF">2024-05-18T16:41:13Z</dcterms:modified>
  <dc:identifier>DAGFk6TIY1U</dc:identifier>
</cp:coreProperties>
</file>